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16.png" ContentType="image/png"/>
  <Override PartName="/ppt/media/image7.jpeg" ContentType="image/jpeg"/>
  <Override PartName="/ppt/media/image4.png" ContentType="image/png"/>
  <Override PartName="/ppt/media/image27.png" ContentType="image/png"/>
  <Override PartName="/ppt/media/image20.png" ContentType="image/png"/>
  <Override PartName="/ppt/media/image57.png" ContentType="image/png"/>
  <Override PartName="/ppt/media/image26.png" ContentType="image/png"/>
  <Override PartName="/ppt/media/image14.png" ContentType="image/png"/>
  <Override PartName="/ppt/media/image25.png" ContentType="image/png"/>
  <Override PartName="/ppt/media/image3.wmf" ContentType="image/x-wmf"/>
  <Override PartName="/ppt/media/image58.png" ContentType="image/png"/>
  <Override PartName="/ppt/media/image21.png" ContentType="image/png"/>
  <Override PartName="/ppt/media/image60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9.png" ContentType="image/png"/>
  <Override PartName="/ppt/media/image61.png" ContentType="image/png"/>
  <Override PartName="/ppt/media/image15.png" ContentType="image/png"/>
  <Override PartName="/ppt/media/image24.png" ContentType="image/png"/>
  <Override PartName="/ppt/media/image2.jpeg" ContentType="image/jpeg"/>
  <Override PartName="/ppt/media/image31.png" ContentType="image/png"/>
  <Override PartName="/ppt/media/image29.png" ContentType="image/png"/>
  <Override PartName="/ppt/media/image36.png" ContentType="image/png"/>
  <Override PartName="/ppt/media/image18.png" ContentType="image/png"/>
  <Override PartName="/ppt/media/image6.png" ContentType="image/png"/>
  <Override PartName="/ppt/media/image11.png" ContentType="image/png"/>
  <Override PartName="/ppt/media/image48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12.png" ContentType="image/png"/>
  <Override PartName="/ppt/media/image4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7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770" spc="-1" strike="noStrike">
                <a:solidFill>
                  <a:srgbClr val="ffffff"/>
                </a:solidFill>
                <a:latin typeface="Segoe UI"/>
              </a:rPr>
              <a:t>Click to move the slide</a:t>
            </a:r>
            <a:endParaRPr b="0" lang="en-US" sz="177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79786E1-3A63-439E-AAEE-FDB455F2BC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Welcome everyone! Hope you are all having a great time at Build. Today, we’re diving into one of the most critical aspects of running Kubernetes at scale—</a:t>
            </a:r>
            <a:r>
              <a:rPr b="1" lang="en-US" sz="850" spc="-1" strike="noStrike">
                <a:latin typeface="Segoe UI"/>
              </a:rPr>
              <a:t>debugging in Azure Kubernetes Service (AKS)</a:t>
            </a:r>
            <a:r>
              <a:rPr b="0" lang="en-US" sz="850" spc="-1" strike="noStrike">
                <a:latin typeface="Segoe UI"/>
              </a:rPr>
              <a:t>.”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“</a:t>
            </a:r>
            <a:r>
              <a:rPr b="0" lang="en-US" sz="850" spc="-1" strike="noStrike">
                <a:latin typeface="Segoe UI"/>
              </a:rPr>
              <a:t>This session is all about </a:t>
            </a:r>
            <a:r>
              <a:rPr b="1" lang="en-US" sz="850" spc="-1" strike="noStrike">
                <a:latin typeface="Segoe UI"/>
              </a:rPr>
              <a:t>practical techniques</a:t>
            </a:r>
            <a:r>
              <a:rPr b="0" lang="en-US" sz="850" spc="-1" strike="noStrike">
                <a:latin typeface="Segoe UI"/>
              </a:rPr>
              <a:t>—we’ll walk through real-world issues, patterns, and tooling that help resolve both </a:t>
            </a:r>
            <a:r>
              <a:rPr b="1" lang="en-US" sz="850" spc="-1" strike="noStrike">
                <a:latin typeface="Segoe UI"/>
              </a:rPr>
              <a:t>frequent edge cases and deep, systemic problems</a:t>
            </a:r>
            <a:r>
              <a:rPr b="0" lang="en-US" sz="850" spc="-1" strike="noStrike">
                <a:latin typeface="Segoe UI"/>
              </a:rPr>
              <a:t> in AKS clusters</a:t>
            </a:r>
            <a:br>
              <a:rPr sz="850"/>
            </a:br>
            <a:br>
              <a:rPr sz="850"/>
            </a:br>
            <a:r>
              <a:rPr b="1" lang="en-US" sz="850" spc="-1" strike="noStrike">
                <a:latin typeface="Segoe UI"/>
              </a:rPr>
              <a:t>What You’ll Walk Away With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“</a:t>
            </a:r>
            <a:r>
              <a:rPr b="0" lang="en-US" sz="850" spc="-1" strike="noStrike">
                <a:latin typeface="Segoe UI"/>
              </a:rPr>
              <a:t>Clear mental models and workflows to debug AKS issues.”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“</a:t>
            </a:r>
            <a:r>
              <a:rPr b="0" lang="en-US" sz="850" spc="-1" strike="noStrike">
                <a:latin typeface="Segoe UI"/>
              </a:rPr>
              <a:t>Lesser-known but powerful tools and tricks built into AKS or available via Azure integrations.”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“</a:t>
            </a:r>
            <a:r>
              <a:rPr b="0" lang="en-US" sz="850" spc="-1" strike="noStrike">
                <a:latin typeface="Segoe UI"/>
              </a:rPr>
              <a:t>Confidence in dealing with high-severity issues in your clusters.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99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92" name="PlaceHolder 4"/>
          <p:cNvSpPr>
            <a:spLocks noGrp="1"/>
          </p:cNvSpPr>
          <p:nvPr>
            <p:ph type="ftr" idx="4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993" name="PlaceHolder 5"/>
          <p:cNvSpPr>
            <a:spLocks noGrp="1"/>
          </p:cNvSpPr>
          <p:nvPr>
            <p:ph type="dt" idx="5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1270A1-939D-4258-A939-DB158A7B07DA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7DE6D9FB-2765-4603-8042-87F2D044C6EA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94" name="PlaceHolder 6"/>
          <p:cNvSpPr>
            <a:spLocks noGrp="1"/>
          </p:cNvSpPr>
          <p:nvPr>
            <p:ph type="sldNum" idx="6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51234D-FF91-4752-B564-42E27D862B15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43" name="PlaceHolder 4"/>
          <p:cNvSpPr>
            <a:spLocks noGrp="1"/>
          </p:cNvSpPr>
          <p:nvPr>
            <p:ph type="ftr" idx="29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44" name="PlaceHolder 5"/>
          <p:cNvSpPr>
            <a:spLocks noGrp="1"/>
          </p:cNvSpPr>
          <p:nvPr>
            <p:ph type="dt" idx="30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F56CAA-366B-47A8-A2DD-6F3FBABDA312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8B1B5E80-F560-4863-B9DB-4F5345F7A146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45" name="PlaceHolder 6"/>
          <p:cNvSpPr>
            <a:spLocks noGrp="1"/>
          </p:cNvSpPr>
          <p:nvPr>
            <p:ph type="sldNum" idx="31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D9F623-BFE5-4163-984C-E04F0DBBFC94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 type="ftr" idx="32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50" name="PlaceHolder 5"/>
          <p:cNvSpPr>
            <a:spLocks noGrp="1"/>
          </p:cNvSpPr>
          <p:nvPr>
            <p:ph type="dt" idx="33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81B2BA-4CBC-4BD6-8C70-E63218B3B87D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1CDBC534-CB32-4D47-830D-A825FAF40493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51" name="PlaceHolder 6"/>
          <p:cNvSpPr>
            <a:spLocks noGrp="1"/>
          </p:cNvSpPr>
          <p:nvPr>
            <p:ph type="sldNum" idx="34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8D509E-2637-4C03-9BFF-4F14EB0F8C4B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55" name="PlaceHolder 4"/>
          <p:cNvSpPr>
            <a:spLocks noGrp="1"/>
          </p:cNvSpPr>
          <p:nvPr>
            <p:ph type="ftr" idx="35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56" name="PlaceHolder 5"/>
          <p:cNvSpPr>
            <a:spLocks noGrp="1"/>
          </p:cNvSpPr>
          <p:nvPr>
            <p:ph type="dt" idx="36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BEA619-77E8-4513-97D1-4BC57758C580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AE080BD7-B914-4F9D-94BA-D635FDAFB4FA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57" name="PlaceHolder 6"/>
          <p:cNvSpPr>
            <a:spLocks noGrp="1"/>
          </p:cNvSpPr>
          <p:nvPr>
            <p:ph type="sldNum" idx="37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362F6E-6942-4B05-9D26-1FF51AC97A6D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61" name="PlaceHolder 4"/>
          <p:cNvSpPr>
            <a:spLocks noGrp="1"/>
          </p:cNvSpPr>
          <p:nvPr>
            <p:ph type="ftr" idx="38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62" name="PlaceHolder 5"/>
          <p:cNvSpPr>
            <a:spLocks noGrp="1"/>
          </p:cNvSpPr>
          <p:nvPr>
            <p:ph type="dt" idx="39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F627C0-528F-44CD-870A-13688C6F82A7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33766AF3-4837-4142-BA93-F41928345A16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63" name="PlaceHolder 6"/>
          <p:cNvSpPr>
            <a:spLocks noGrp="1"/>
          </p:cNvSpPr>
          <p:nvPr>
            <p:ph type="sldNum" idx="40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0E02A5-CC9B-479F-9E9D-19AD3C466BC4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850" spc="-1" strike="noStrike">
                <a:latin typeface="Segoe UI"/>
              </a:rPr>
              <a:t>These are the components involved in a DNS resolution within AKS:</a:t>
            </a: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850" spc="-1" strike="noStrike">
                <a:latin typeface="Segoe UI"/>
              </a:rPr>
              <a:t>- The kube-dns service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alibri"/>
              <a:buChar char="-"/>
            </a:pPr>
            <a:r>
              <a:rPr b="0" lang="en-US" sz="850" spc="-1" strike="noStrike">
                <a:latin typeface="Segoe UI"/>
              </a:rPr>
              <a:t>The Upstream DNS (AKS or custom DNS). </a:t>
            </a:r>
            <a:r>
              <a:rPr b="1" lang="en-US" sz="850" spc="-1" strike="noStrike">
                <a:latin typeface="Segoe UI"/>
              </a:rPr>
              <a:t>Notice it's not always involved. For instance ...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67" name="PlaceHolder 4"/>
          <p:cNvSpPr>
            <a:spLocks noGrp="1"/>
          </p:cNvSpPr>
          <p:nvPr>
            <p:ph type="ftr" idx="41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68" name="PlaceHolder 5"/>
          <p:cNvSpPr>
            <a:spLocks noGrp="1"/>
          </p:cNvSpPr>
          <p:nvPr>
            <p:ph type="dt" idx="42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429D3-2EC6-47E4-8E8C-7153F4D734F7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19E483B3-886E-4E62-805B-1CB626046662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69" name="PlaceHolder 6"/>
          <p:cNvSpPr>
            <a:spLocks noGrp="1"/>
          </p:cNvSpPr>
          <p:nvPr>
            <p:ph type="sldNum" idx="43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4015FF-B477-4BB3-AE35-7705332D6C76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73" name="PlaceHolder 4"/>
          <p:cNvSpPr>
            <a:spLocks noGrp="1"/>
          </p:cNvSpPr>
          <p:nvPr>
            <p:ph type="ftr" idx="44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74" name="PlaceHolder 5"/>
          <p:cNvSpPr>
            <a:spLocks noGrp="1"/>
          </p:cNvSpPr>
          <p:nvPr>
            <p:ph type="dt" idx="45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91C2CC-5DEF-4259-86F4-C6215557EC1B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56400F09-F636-4957-9B23-A3F4007E749B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75" name="PlaceHolder 6"/>
          <p:cNvSpPr>
            <a:spLocks noGrp="1"/>
          </p:cNvSpPr>
          <p:nvPr>
            <p:ph type="sldNum" idx="46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F194B7-C818-4980-9C5E-387B0AB7890D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79" name="PlaceHolder 4"/>
          <p:cNvSpPr>
            <a:spLocks noGrp="1"/>
          </p:cNvSpPr>
          <p:nvPr>
            <p:ph type="ftr" idx="47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80" name="PlaceHolder 5"/>
          <p:cNvSpPr>
            <a:spLocks noGrp="1"/>
          </p:cNvSpPr>
          <p:nvPr>
            <p:ph type="dt" idx="48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623D25-B282-4885-A3FD-2827D3AD6688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B27C4AB2-FADA-4C4F-BE6E-5C75D0D2A0F9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81" name="PlaceHolder 6"/>
          <p:cNvSpPr>
            <a:spLocks noGrp="1"/>
          </p:cNvSpPr>
          <p:nvPr>
            <p:ph type="sldNum" idx="49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F85D5F-53EF-4893-A27B-9575282C0452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85" name="PlaceHolder 4"/>
          <p:cNvSpPr>
            <a:spLocks noGrp="1"/>
          </p:cNvSpPr>
          <p:nvPr>
            <p:ph type="ftr" idx="50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86" name="PlaceHolder 5"/>
          <p:cNvSpPr>
            <a:spLocks noGrp="1"/>
          </p:cNvSpPr>
          <p:nvPr>
            <p:ph type="dt" idx="51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394ED6-6297-4B7D-A7EA-F076D590B3A9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64D916E1-E04E-4EF7-8D22-ADA59A513E0E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87" name="PlaceHolder 6"/>
          <p:cNvSpPr>
            <a:spLocks noGrp="1"/>
          </p:cNvSpPr>
          <p:nvPr>
            <p:ph type="sldNum" idx="52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0AF6D8-A237-4536-A6E8-1971AF870024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91" name="PlaceHolder 4"/>
          <p:cNvSpPr>
            <a:spLocks noGrp="1"/>
          </p:cNvSpPr>
          <p:nvPr>
            <p:ph type="ftr" idx="53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92" name="PlaceHolder 5"/>
          <p:cNvSpPr>
            <a:spLocks noGrp="1"/>
          </p:cNvSpPr>
          <p:nvPr>
            <p:ph type="dt" idx="54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B196C1-15E6-4BEF-A67A-B1633D6632A9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613DFF3D-37B8-4840-9AFD-2C1AF06B6603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93" name="PlaceHolder 6"/>
          <p:cNvSpPr>
            <a:spLocks noGrp="1"/>
          </p:cNvSpPr>
          <p:nvPr>
            <p:ph type="sldNum" idx="55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22B6B8-F5B0-47EA-9494-2DD43C05EF0B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 type="ftr" idx="56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98" name="PlaceHolder 5"/>
          <p:cNvSpPr>
            <a:spLocks noGrp="1"/>
          </p:cNvSpPr>
          <p:nvPr>
            <p:ph type="dt" idx="57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1C45F6-5B1D-4903-A732-D0A6CD91757E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8ABF6134-4C1E-4C81-A824-056C4C1ECF75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99" name="PlaceHolder 6"/>
          <p:cNvSpPr>
            <a:spLocks noGrp="1"/>
          </p:cNvSpPr>
          <p:nvPr>
            <p:ph type="sldNum" idx="58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D8BBF5-9F17-456C-8F3B-E7E34F161633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98" name="PlaceHolder 4"/>
          <p:cNvSpPr>
            <a:spLocks noGrp="1"/>
          </p:cNvSpPr>
          <p:nvPr>
            <p:ph type="ftr" idx="7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999" name="PlaceHolder 5"/>
          <p:cNvSpPr>
            <a:spLocks noGrp="1"/>
          </p:cNvSpPr>
          <p:nvPr>
            <p:ph type="dt" idx="8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223D1B-9D72-49AA-9754-B0D2A8FA34AD}" type="datetime1">
              <a:rPr b="0" lang="en-US" sz="1200" spc="-1" strike="noStrike">
                <a:latin typeface="Segoe UI"/>
              </a:rPr>
              <a:t>05/23/2025</a:t>
            </a:fld>
            <a:r>
              <a:rPr b="0" lang="en-US" sz="1200" spc="-1" strike="noStrike">
                <a:latin typeface="Segoe UI"/>
              </a:rPr>
              <a:t> </a:t>
            </a:r>
            <a:fld id="{32C4784D-062D-4ED9-9BA4-483299D31D71}" type="datetime12">
              <a:rPr b="0" lang="en-US" sz="1200" spc="-1" strike="noStrike">
                <a:latin typeface="Segoe UI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00" name="PlaceHolder 6"/>
          <p:cNvSpPr>
            <a:spLocks noGrp="1"/>
          </p:cNvSpPr>
          <p:nvPr>
            <p:ph type="sldNum" idx="9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7EB567-DF64-42B5-A292-DCAD9B5EC69F}" type="slidenum">
              <a:rPr b="0" lang="en-US" sz="1200" spc="-1" strike="noStrike">
                <a:latin typeface="Segoe U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 type="ftr" idx="59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104" name="PlaceHolder 5"/>
          <p:cNvSpPr>
            <a:spLocks noGrp="1"/>
          </p:cNvSpPr>
          <p:nvPr>
            <p:ph type="dt" idx="60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50F2A3-E4EA-41B7-AF9E-9E7B7CD2748B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07B0E9E0-605A-4E53-84F8-F77350E376B2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05" name="PlaceHolder 6"/>
          <p:cNvSpPr>
            <a:spLocks noGrp="1"/>
          </p:cNvSpPr>
          <p:nvPr>
            <p:ph type="sldNum" idx="61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016BA2-2091-4CCA-B491-C4163D4292C7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09" name="PlaceHolder 4"/>
          <p:cNvSpPr>
            <a:spLocks noGrp="1"/>
          </p:cNvSpPr>
          <p:nvPr>
            <p:ph type="ftr" idx="62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110" name="PlaceHolder 5"/>
          <p:cNvSpPr>
            <a:spLocks noGrp="1"/>
          </p:cNvSpPr>
          <p:nvPr>
            <p:ph type="dt" idx="63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2B80D8-EBBC-481D-ACC2-49C79256BA86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FE6A37A4-F9E3-4298-AFFC-6A3E90AAD51C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11" name="PlaceHolder 6"/>
          <p:cNvSpPr>
            <a:spLocks noGrp="1"/>
          </p:cNvSpPr>
          <p:nvPr>
            <p:ph type="sldNum" idx="64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B2C16E-8CDF-41DF-B88A-23BD3A19A016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15" name="PlaceHolder 4"/>
          <p:cNvSpPr>
            <a:spLocks noGrp="1"/>
          </p:cNvSpPr>
          <p:nvPr>
            <p:ph type="ftr" idx="65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116" name="PlaceHolder 5"/>
          <p:cNvSpPr>
            <a:spLocks noGrp="1"/>
          </p:cNvSpPr>
          <p:nvPr>
            <p:ph type="dt" idx="66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C0C373-6C60-44E3-B6B3-B8FD68356809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F4A55D34-E33A-4D31-9CAB-0EC68F067A4A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17" name="PlaceHolder 6"/>
          <p:cNvSpPr>
            <a:spLocks noGrp="1"/>
          </p:cNvSpPr>
          <p:nvPr>
            <p:ph type="sldNum" idx="67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64BA17-8FE1-4065-8638-57538B741BCD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Isolate</a:t>
            </a: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Remember what we did: 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Divide our environment into segments, focus on entrypoint, check logs, interaction …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Tools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- As an alternative tool: if  you are interested only in networking enriched metrics &amp; logs and support also Windows, then you should check ACNS. 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That’s not all IG does ...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- IG provides several gadgets for diff use cases, but</a:t>
            </a:r>
            <a:endParaRPr b="0" lang="en-US" sz="8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if they don’t fit your use case, </a:t>
            </a:r>
            <a:endParaRPr b="0" lang="en-US" sz="8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IG can also be used as a framework to run your own gadget</a:t>
            </a:r>
            <a:endParaRPr b="0" lang="en-US" sz="8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algn="l" pos="0"/>
              </a:tabLst>
            </a:pPr>
            <a:r>
              <a:rPr b="0" lang="en-US" sz="850" spc="-1" strike="noStrike">
                <a:latin typeface="Segoe UI"/>
              </a:rPr>
              <a:t>for troubleshooting, monitoring or security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1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121" name="PlaceHolder 4"/>
          <p:cNvSpPr>
            <a:spLocks noGrp="1"/>
          </p:cNvSpPr>
          <p:nvPr>
            <p:ph type="ftr" idx="68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122" name="PlaceHolder 5"/>
          <p:cNvSpPr>
            <a:spLocks noGrp="1"/>
          </p:cNvSpPr>
          <p:nvPr>
            <p:ph type="dt" idx="69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E41A2C-CA11-4CEE-8A19-07749F3EF05D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F6E06D96-B367-49FB-9523-6EF6D71DFD2F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23" name="PlaceHolder 6"/>
          <p:cNvSpPr>
            <a:spLocks noGrp="1"/>
          </p:cNvSpPr>
          <p:nvPr>
            <p:ph type="sldNum" idx="70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176DCD-D922-4CDB-8862-4FFFFBBE58BC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850" spc="-1" strike="noStrike">
                <a:latin typeface="Segoe UI"/>
              </a:rPr>
              <a:t>Why DNS and TCP?</a:t>
            </a: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en-US" sz="850" spc="-1" strike="noStrike">
                <a:latin typeface="Segoe UI"/>
              </a:rPr>
              <a:t>DNS &amp; TCP are present every time </a:t>
            </a:r>
            <a:r>
              <a:rPr b="0" lang="en-US" sz="850" spc="-1" strike="noStrike">
                <a:latin typeface="Segoe UI"/>
              </a:rPr>
              <a:t>you use HTTPs, gRPC and most of high-level protocols. </a:t>
            </a: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1" lang="en-US" sz="850" spc="-1" strike="noStrike">
                <a:latin typeface="Segoe UI"/>
              </a:rPr>
              <a:t>AND</a:t>
            </a: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850" spc="-1" strike="noStrike">
                <a:latin typeface="Segoe UI"/>
              </a:rPr>
              <a:t>It is hard to </a:t>
            </a:r>
            <a:r>
              <a:rPr b="1" lang="en-US" sz="850" spc="-1" strike="noStrike">
                <a:latin typeface="Segoe UI"/>
              </a:rPr>
              <a:t>debug them in K8s because</a:t>
            </a:r>
            <a:endParaRPr b="0" lang="en-US" sz="85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850" spc="-1" strike="noStrike">
                <a:latin typeface="Segoe UI"/>
              </a:rPr>
              <a:t>If you are able to SSH into the nodes (not always possible), standard Linux tools are not k8s aware</a:t>
            </a:r>
            <a:endParaRPr b="0" lang="en-US" sz="850" spc="-1" strike="noStrike">
              <a:latin typeface="Arial"/>
            </a:endParaRPr>
          </a:p>
          <a:p>
            <a:pPr lvl="1" marL="498600" indent="-28584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850" spc="-1" strike="noStrike">
                <a:latin typeface="Segoe UI"/>
              </a:rPr>
              <a:t>For instance, </a:t>
            </a:r>
            <a:r>
              <a:rPr b="1" lang="en-US" sz="850" spc="-1" strike="noStrike">
                <a:latin typeface="Segoe UI"/>
              </a:rPr>
              <a:t>if you managed to run tcpdump</a:t>
            </a:r>
            <a:r>
              <a:rPr b="0" lang="en-US" sz="850" spc="-1" strike="noStrike">
                <a:latin typeface="Segoe UI"/>
              </a:rPr>
              <a:t>:</a:t>
            </a:r>
            <a:endParaRPr b="0" lang="en-US" sz="850" spc="-1" strike="noStrike">
              <a:latin typeface="Arial"/>
            </a:endParaRPr>
          </a:p>
          <a:p>
            <a:pPr lvl="2" marL="6134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it might not capture all the traffic of your containers (</a:t>
            </a:r>
            <a:r>
              <a:rPr b="1" lang="en-US" sz="850" spc="-1" strike="noStrike">
                <a:latin typeface="Segoe UI"/>
              </a:rPr>
              <a:t>diff linux network namespace</a:t>
            </a:r>
            <a:r>
              <a:rPr b="0" lang="en-US" sz="850" spc="-1" strike="noStrike">
                <a:latin typeface="Segoe UI"/>
              </a:rPr>
              <a:t>)</a:t>
            </a:r>
            <a:endParaRPr b="0" lang="en-US" sz="850" spc="-1" strike="noStrike">
              <a:latin typeface="Arial"/>
            </a:endParaRPr>
          </a:p>
          <a:p>
            <a:pPr lvl="2" marL="6134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You will need to </a:t>
            </a:r>
            <a:r>
              <a:rPr b="1" lang="en-US" sz="850" spc="-1" strike="noStrike">
                <a:latin typeface="Segoe UI"/>
              </a:rPr>
              <a:t>correlate output from diff nodes</a:t>
            </a:r>
            <a:r>
              <a:rPr b="0" lang="en-US" sz="850" spc="-1" strike="noStrike">
                <a:latin typeface="Segoe UI"/>
              </a:rPr>
              <a:t> 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850" spc="-1" strike="noStrike">
                <a:latin typeface="Segoe UI"/>
              </a:rPr>
              <a:t>  </a:t>
            </a:r>
            <a:r>
              <a:rPr b="1" lang="en-US" sz="850" spc="-1" strike="noStrike">
                <a:latin typeface="Segoe UI"/>
              </a:rPr>
              <a:t>Doable but not really the easiest task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850" spc="-1" strike="noStrike">
                <a:latin typeface="Segoe UI"/>
              </a:rPr>
              <a:t>The goal of the following demos is to show you how to simplify that debugging process</a:t>
            </a:r>
            <a:endParaRPr b="0" lang="en-US" sz="850" spc="-1" strike="noStrike">
              <a:latin typeface="Arial"/>
            </a:endParaRPr>
          </a:p>
        </p:txBody>
      </p:sp>
      <p:sp>
        <p:nvSpPr>
          <p:cNvPr id="100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04" name="PlaceHolder 4"/>
          <p:cNvSpPr>
            <a:spLocks noGrp="1"/>
          </p:cNvSpPr>
          <p:nvPr>
            <p:ph type="ftr" idx="10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05" name="PlaceHolder 5"/>
          <p:cNvSpPr>
            <a:spLocks noGrp="1"/>
          </p:cNvSpPr>
          <p:nvPr>
            <p:ph type="dt" idx="11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9B1888-D041-4F3F-83A6-6C4F005C6200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A890F4DF-102B-48D9-AB10-1552F9891C13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06" name="PlaceHolder 6"/>
          <p:cNvSpPr>
            <a:spLocks noGrp="1"/>
          </p:cNvSpPr>
          <p:nvPr>
            <p:ph type="sldNum" idx="12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87A5E1-E5A7-4E7C-BB58-147352D304DF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850" spc="-1" strike="noStrike">
                <a:latin typeface="Segoe UI"/>
              </a:rPr>
              <a:t>For the demo, we will be using all info provided by k8s, paritcularly logs ... And IG</a:t>
            </a:r>
            <a:endParaRPr b="0" lang="en-US" sz="850" spc="-1" strike="noStrike"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ftr" idx="13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11" name="PlaceHolder 5"/>
          <p:cNvSpPr>
            <a:spLocks noGrp="1"/>
          </p:cNvSpPr>
          <p:nvPr>
            <p:ph type="dt" idx="14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298AB6-5173-4D3E-AA6D-67FDDB23B361}" type="datetime1">
              <a:rPr b="0" lang="en-US" sz="1200" spc="-1" strike="noStrike">
                <a:latin typeface="Segoe UI"/>
              </a:rPr>
              <a:t>05/23/2025</a:t>
            </a:fld>
            <a:r>
              <a:rPr b="0" lang="en-US" sz="1200" spc="-1" strike="noStrike">
                <a:latin typeface="Segoe UI"/>
              </a:rPr>
              <a:t> </a:t>
            </a:r>
            <a:fld id="{A8339FC3-5A5E-49E3-B755-5FC8F8728331}" type="datetime12">
              <a:rPr b="0" lang="en-US" sz="1200" spc="-1" strike="noStrike">
                <a:latin typeface="Segoe UI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12" name="PlaceHolder 6"/>
          <p:cNvSpPr>
            <a:spLocks noGrp="1"/>
          </p:cNvSpPr>
          <p:nvPr>
            <p:ph type="sldNum" idx="15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E2024D-59FB-4F2B-975F-BA91E36A2689}" type="slidenum">
              <a:rPr b="0" lang="en-US" sz="1200" spc="-1" strike="noStrike">
                <a:latin typeface="Segoe U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Let me </a:t>
            </a:r>
            <a:r>
              <a:rPr b="1" lang="en-US" sz="850" spc="-1" strike="noStrike">
                <a:latin typeface="Segoe UI"/>
              </a:rPr>
              <a:t>briefly introduce </a:t>
            </a:r>
            <a:r>
              <a:rPr b="0" lang="en-US" sz="850" spc="-1" strike="noStrike">
                <a:latin typeface="Segoe UI"/>
              </a:rPr>
              <a:t>you IG before using it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850" spc="-1" strike="noStrike">
                <a:latin typeface="Segoe UI"/>
              </a:rPr>
              <a:t>It is an open source project </a:t>
            </a:r>
            <a:r>
              <a:rPr b="0" lang="en-US" sz="850" spc="-1" strike="noStrike">
                <a:latin typeface="Segoe UI"/>
              </a:rPr>
              <a:t>for troubleshooting, monitoring and security.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It is extensible through a </a:t>
            </a:r>
            <a:r>
              <a:rPr b="1" lang="en-US" sz="850" spc="-1" strike="noStrike">
                <a:latin typeface="Segoe UI"/>
              </a:rPr>
              <a:t>set of tools </a:t>
            </a:r>
            <a:r>
              <a:rPr b="0" lang="en-US" sz="850" spc="-1" strike="noStrike">
                <a:latin typeface="Segoe UI"/>
              </a:rPr>
              <a:t>that we call </a:t>
            </a:r>
            <a:r>
              <a:rPr b="1" lang="en-US" sz="850" spc="-1" strike="noStrike">
                <a:latin typeface="Segoe UI"/>
              </a:rPr>
              <a:t>Gadget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Those Gadgets can be used in the </a:t>
            </a:r>
            <a:r>
              <a:rPr b="1" lang="en-US" sz="850" spc="-1" strike="noStrike">
                <a:latin typeface="Segoe UI"/>
              </a:rPr>
              <a:t>three diff areas I mentioned</a:t>
            </a:r>
            <a:r>
              <a:rPr b="0" lang="en-US" sz="850" spc="-1" strike="noStrike">
                <a:latin typeface="Segoe UI"/>
              </a:rPr>
              <a:t>: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850" spc="-1" strike="noStrike">
                <a:latin typeface="Segoe UI"/>
              </a:rPr>
              <a:t>1) troubleshooting for real-time debuggin:</a:t>
            </a:r>
            <a:endParaRPr b="0" lang="en-US" sz="850" spc="-1" strike="noStrike">
              <a:latin typeface="Arial"/>
            </a:endParaRPr>
          </a:p>
          <a:p>
            <a:pPr lvl="2" marL="4989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This is what I'm going to demo today for debugging TCP and DNS issues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850" spc="-1" strike="noStrike">
                <a:latin typeface="Segoe UI"/>
              </a:rPr>
              <a:t>2) Monitoring: for generating </a:t>
            </a:r>
            <a:r>
              <a:rPr b="1" lang="en-US" sz="850" spc="-1" strike="noStrike">
                <a:latin typeface="Segoe UI"/>
              </a:rPr>
              <a:t>custom metrics </a:t>
            </a:r>
            <a:r>
              <a:rPr b="0" lang="en-US" sz="850" spc="-1" strike="noStrike">
                <a:latin typeface="Segoe UI"/>
              </a:rPr>
              <a:t>to build your own Grafana dashboards:</a:t>
            </a:r>
            <a:endParaRPr b="0" lang="en-US" sz="850" spc="-1" strike="noStrike">
              <a:latin typeface="Arial"/>
            </a:endParaRPr>
          </a:p>
          <a:p>
            <a:pPr lvl="2" marL="4989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It can be used either </a:t>
            </a:r>
            <a:r>
              <a:rPr b="1" lang="en-US" sz="850" spc="-1" strike="noStrike">
                <a:latin typeface="Segoe UI"/>
              </a:rPr>
              <a:t>Azure Manage Grafana or open-source Grafana</a:t>
            </a:r>
            <a:endParaRPr b="0" lang="en-US" sz="850" spc="-1" strike="noStrike">
              <a:latin typeface="Arial"/>
            </a:endParaRPr>
          </a:p>
          <a:p>
            <a:pPr lvl="2" marL="4989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Or any </a:t>
            </a:r>
            <a:r>
              <a:rPr b="1" lang="en-US" sz="850" spc="-1" strike="noStrike">
                <a:latin typeface="Segoe UI"/>
              </a:rPr>
              <a:t>OTEL compatible collector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1" lang="en-US" sz="850" spc="-1" strike="noStrike">
                <a:latin typeface="Segoe UI"/>
              </a:rPr>
              <a:t>And third</a:t>
            </a:r>
            <a:r>
              <a:rPr b="0" lang="en-US" sz="850" spc="-1" strike="noStrike">
                <a:latin typeface="Segoe UI"/>
              </a:rPr>
              <a:t>, gor identifying </a:t>
            </a:r>
            <a:r>
              <a:rPr b="1" lang="en-US" sz="850" spc="-1" strike="noStrike">
                <a:latin typeface="Segoe UI"/>
              </a:rPr>
              <a:t>malicious behaviors </a:t>
            </a:r>
            <a:endParaRPr b="0" lang="en-US" sz="850" spc="-1" strike="noStrike">
              <a:latin typeface="Arial"/>
            </a:endParaRPr>
          </a:p>
          <a:p>
            <a:pPr lvl="2" marL="498960" indent="-17136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850" spc="-1" strike="noStrike">
                <a:latin typeface="Segoe UI"/>
              </a:rPr>
              <a:t>For instance to </a:t>
            </a:r>
            <a:r>
              <a:rPr b="1" lang="en-US" sz="850" spc="-1" strike="noStrike">
                <a:latin typeface="Segoe UI"/>
              </a:rPr>
              <a:t>create Prometheus alerts based </a:t>
            </a:r>
            <a:r>
              <a:rPr b="0" lang="en-US" sz="850" spc="-1" strike="noStrike">
                <a:latin typeface="Segoe UI"/>
              </a:rPr>
              <a:t>on the metrics you generate with IG</a:t>
            </a:r>
            <a:endParaRPr b="0" lang="en-US" sz="8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85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850" spc="-1" strike="noStrike">
                <a:latin typeface="Segoe UI"/>
              </a:rPr>
              <a:t>One of the features that </a:t>
            </a:r>
            <a:r>
              <a:rPr b="1" lang="en-US" sz="850" spc="-1" strike="noStrike">
                <a:latin typeface="Segoe UI"/>
              </a:rPr>
              <a:t>makes IG suitable for debuggin k8s issues </a:t>
            </a:r>
            <a:r>
              <a:rPr b="0" lang="en-US" sz="850" spc="-1" strike="noStrike">
                <a:latin typeface="Segoe UI"/>
              </a:rPr>
              <a:t>is that it's k8s aware: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1" lang="en-US" sz="850" spc="-1" strike="noStrike">
                <a:latin typeface="Segoe UI"/>
              </a:rPr>
              <a:t>Remember the issues we mention before? 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1" lang="en-US" sz="850" spc="-1" strike="noStrike">
                <a:latin typeface="Segoe UI"/>
              </a:rPr>
              <a:t>With IG every single event is enriched </a:t>
            </a:r>
            <a:r>
              <a:rPr b="0" lang="en-US" sz="850" spc="-1" strike="noStrike">
                <a:latin typeface="Segoe UI"/>
              </a:rPr>
              <a:t>with k8s metadata</a:t>
            </a:r>
            <a:endParaRPr b="0" lang="en-US" sz="850" spc="-1" strike="noStrike">
              <a:latin typeface="Arial"/>
            </a:endParaRPr>
          </a:p>
          <a:p>
            <a:pPr lvl="1" marL="384120" indent="-171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850" spc="-1" strike="noStrike">
                <a:latin typeface="Segoe UI"/>
              </a:rPr>
              <a:t>Able to </a:t>
            </a:r>
            <a:r>
              <a:rPr b="1" lang="en-US" sz="850" spc="-1" strike="noStrike">
                <a:latin typeface="Segoe UI"/>
              </a:rPr>
              <a:t>filter by k8s resources</a:t>
            </a:r>
            <a:r>
              <a:rPr b="0" lang="en-US" sz="850" spc="-1" strike="noStrike">
                <a:latin typeface="Segoe UI"/>
              </a:rPr>
              <a:t>: ns, pod ...</a:t>
            </a:r>
            <a:endParaRPr b="0" lang="en-US" sz="850" spc="-1" strike="noStrike">
              <a:latin typeface="Arial"/>
            </a:endParaRPr>
          </a:p>
        </p:txBody>
      </p:sp>
      <p:sp>
        <p:nvSpPr>
          <p:cNvPr id="1015" name="PlaceHolder 3"/>
          <p:cNvSpPr>
            <a:spLocks noGrp="1"/>
          </p:cNvSpPr>
          <p:nvPr>
            <p:ph type="sldNum" idx="16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Segoe U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D1A707-EA35-4FFC-A213-8A6A91B06EF8}" type="slidenum">
              <a:rPr b="0" lang="en-US" sz="1200" spc="-1" strike="noStrike">
                <a:latin typeface="Segoe U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1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9" name="PlaceHolder 4"/>
          <p:cNvSpPr>
            <a:spLocks noGrp="1"/>
          </p:cNvSpPr>
          <p:nvPr>
            <p:ph type="ftr" idx="17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20" name="PlaceHolder 5"/>
          <p:cNvSpPr>
            <a:spLocks noGrp="1"/>
          </p:cNvSpPr>
          <p:nvPr>
            <p:ph type="dt" idx="18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18F3BB-FA61-42E9-AFC6-09633A649FD7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2F4DA5D1-DEC3-4574-808D-8B2E9040E479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21" name="PlaceHolder 6"/>
          <p:cNvSpPr>
            <a:spLocks noGrp="1"/>
          </p:cNvSpPr>
          <p:nvPr>
            <p:ph type="sldNum" idx="19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E79872-4220-4032-A8C2-D83E8702863C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 type="ftr" idx="20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26" name="PlaceHolder 5"/>
          <p:cNvSpPr>
            <a:spLocks noGrp="1"/>
          </p:cNvSpPr>
          <p:nvPr>
            <p:ph type="dt" idx="21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96FEDF-4892-45CC-BF8E-5BB7D5FC8361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F7E7E113-11FE-407A-997C-958BEDA4BF14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27" name="PlaceHolder 6"/>
          <p:cNvSpPr>
            <a:spLocks noGrp="1"/>
          </p:cNvSpPr>
          <p:nvPr>
            <p:ph type="sldNum" idx="22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A39A08-7E70-4AAE-B210-7692E0FEAB69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31" name="PlaceHolder 4"/>
          <p:cNvSpPr>
            <a:spLocks noGrp="1"/>
          </p:cNvSpPr>
          <p:nvPr>
            <p:ph type="ftr" idx="23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32" name="PlaceHolder 5"/>
          <p:cNvSpPr>
            <a:spLocks noGrp="1"/>
          </p:cNvSpPr>
          <p:nvPr>
            <p:ph type="dt" idx="24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3CA9393-B421-422F-ADEE-BD9F9D309E3F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8277B47E-8B75-42C2-8AC8-35A9BF35A353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33" name="PlaceHolder 6"/>
          <p:cNvSpPr>
            <a:spLocks noGrp="1"/>
          </p:cNvSpPr>
          <p:nvPr>
            <p:ph type="sldNum" idx="25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6EC149-A515-4812-89D9-47D079096035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37" name="PlaceHolder 4"/>
          <p:cNvSpPr>
            <a:spLocks noGrp="1"/>
          </p:cNvSpPr>
          <p:nvPr>
            <p:ph type="ftr" idx="26"/>
          </p:nvPr>
        </p:nvSpPr>
        <p:spPr>
          <a:xfrm>
            <a:off x="0" y="8686800"/>
            <a:ext cx="5920560" cy="355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marL="571680">
              <a:lnSpc>
                <a:spcPct val="100000"/>
              </a:lnSpc>
              <a:buNone/>
              <a:tabLst>
                <a:tab algn="l" pos="0"/>
              </a:tabLst>
              <a:defRPr b="0" lang="en-US" sz="400" spc="-1" strike="noStrike">
                <a:solidFill>
                  <a:srgbClr val="000000"/>
                </a:solidFill>
                <a:latin typeface="Segoe UI"/>
                <a:ea typeface="Segoe UI"/>
              </a:defRPr>
            </a:lvl1pPr>
          </a:lstStyle>
          <a:p>
            <a:pPr marL="5716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" spc="-1" strike="noStrike">
                <a:solidFill>
                  <a:srgbClr val="000000"/>
                </a:solidFill>
                <a:latin typeface="Segoe UI"/>
                <a:ea typeface="Segoe UI"/>
              </a:rPr>
              <a:t>© Microsoft Corporation. All rights reserved. MICROSOFT MAKES NO WARRANTIES, EXPRESS, IMPLIED OR STATUTORY, AS TO THE INFORMATION IN THIS PRESENTATION.</a:t>
            </a:r>
            <a:endParaRPr b="0" lang="en-US" sz="400" spc="-1" strike="noStrike">
              <a:latin typeface="Times New Roman"/>
            </a:endParaRPr>
          </a:p>
        </p:txBody>
      </p:sp>
      <p:sp>
        <p:nvSpPr>
          <p:cNvPr id="1038" name="PlaceHolder 5"/>
          <p:cNvSpPr>
            <a:spLocks noGrp="1"/>
          </p:cNvSpPr>
          <p:nvPr>
            <p:ph type="dt" idx="27"/>
          </p:nvPr>
        </p:nvSpPr>
        <p:spPr>
          <a:xfrm>
            <a:off x="3884760" y="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4C0C4F-2554-4E79-AFC6-18EC6518C2CC}" type="datetime1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05/23/2025</a:t>
            </a:fld>
            <a:r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 </a:t>
            </a:r>
            <a:fld id="{5EC35BAC-583C-485B-B90D-B03AC3F703A4}" type="datetime12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04:07 PM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39" name="PlaceHolder 6"/>
          <p:cNvSpPr>
            <a:spLocks noGrp="1"/>
          </p:cNvSpPr>
          <p:nvPr>
            <p:ph type="sldNum" idx="28"/>
          </p:nvPr>
        </p:nvSpPr>
        <p:spPr>
          <a:xfrm>
            <a:off x="5909400" y="8685360"/>
            <a:ext cx="94680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Segoe U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1AB5BB-02C3-4FC3-8DF1-B83A4AAAFD3E}" type="slidenum">
              <a:rPr b="0" lang="en-US" sz="1200" spc="-1" strike="noStrike">
                <a:solidFill>
                  <a:srgbClr val="000000"/>
                </a:solidFill>
                <a:latin typeface="Segoe U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ubTitle"/>
          </p:nvPr>
        </p:nvSpPr>
        <p:spPr>
          <a:xfrm>
            <a:off x="588240" y="457200"/>
            <a:ext cx="11018160" cy="256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wm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44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1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6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37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2" descr=""/>
          <p:cNvPicPr/>
          <p:nvPr/>
        </p:nvPicPr>
        <p:blipFill>
          <a:blip r:embed="rId3"/>
          <a:srcRect l="12" t="0" r="12" b="0"/>
          <a:stretch/>
        </p:blipFill>
        <p:spPr>
          <a:xfrm>
            <a:off x="2880" y="0"/>
            <a:ext cx="12188520" cy="6857640"/>
          </a:xfrm>
          <a:prstGeom prst="rect">
            <a:avLst/>
          </a:prstGeom>
          <a:ln w="0">
            <a:noFill/>
          </a:ln>
        </p:spPr>
      </p:pic>
      <p:pic>
        <p:nvPicPr>
          <p:cNvPr id="39" name="MS logo white - EMF" descr="Microsoft logo white text version"/>
          <p:cNvPicPr/>
          <p:nvPr/>
        </p:nvPicPr>
        <p:blipFill>
          <a:blip r:embed="rId4"/>
          <a:stretch/>
        </p:blipFill>
        <p:spPr>
          <a:xfrm>
            <a:off x="584280" y="585720"/>
            <a:ext cx="1365840" cy="2923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84280" y="2388240"/>
            <a:ext cx="557748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52" strike="noStrike">
                <a:solidFill>
                  <a:srgbClr val="fae4a2"/>
                </a:solidFill>
                <a:latin typeface="Segoe Sans Display Semibold"/>
              </a:rPr>
              <a:t>Event name or presentation title </a:t>
            </a:r>
            <a:endParaRPr b="0" lang="en-US" sz="40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84280" y="3962520"/>
            <a:ext cx="557748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Speaker name or subtitle text</a:t>
            </a:r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79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3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14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15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155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5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8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0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1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2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1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9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90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91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770" spc="-1" strike="noStrike">
                <a:solidFill>
                  <a:srgbClr val="000000"/>
                </a:solidFill>
                <a:latin typeface="Segoe UI"/>
              </a:rPr>
              <a:t>Click to edit the title text format</a:t>
            </a:r>
            <a:endParaRPr b="0" lang="en-US" sz="177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44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231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ffffff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5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66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267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pic>
        <p:nvPicPr>
          <p:cNvPr id="268" name="Picture 3" descr="A group of colorful hexagons&#10;&#10;AI-generated content may be incorrect.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85360" y="2386440"/>
            <a:ext cx="621756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52" strike="noStrike">
                <a:solidFill>
                  <a:srgbClr val="fae4a2"/>
                </a:solidFill>
                <a:latin typeface="Segoe UI Semibold"/>
              </a:rPr>
              <a:t>Demo title</a:t>
            </a:r>
            <a:endParaRPr b="0" lang="en-US" sz="40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85360" y="3977280"/>
            <a:ext cx="621756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Segoe UI"/>
              </a:rPr>
              <a:t>Speaker name</a:t>
            </a:r>
            <a:endParaRPr b="0" lang="en-US" sz="16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308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9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7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2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43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344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586440" y="1434240"/>
            <a:ext cx="1101816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marL="2286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Segoe UI"/>
            </a:endParaRPr>
          </a:p>
          <a:p>
            <a:pPr marL="6858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marL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384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5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6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7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8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9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0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1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3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4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6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7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9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0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2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3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5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6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8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9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0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1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2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4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5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6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7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18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19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20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88240" y="2856240"/>
            <a:ext cx="412740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1d3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RID"/>
          <p:cNvGrpSpPr/>
          <p:nvPr/>
        </p:nvGrpSpPr>
        <p:grpSpPr>
          <a:xfrm>
            <a:off x="0" y="0"/>
            <a:ext cx="12192120" cy="6858360"/>
            <a:chOff x="0" y="0"/>
            <a:chExt cx="12192120" cy="6858360"/>
          </a:xfrm>
        </p:grpSpPr>
        <p:sp>
          <p:nvSpPr>
            <p:cNvPr id="460" name="Straight Connector 6"/>
            <p:cNvSpPr/>
            <p:nvPr/>
          </p:nvSpPr>
          <p:spPr>
            <a:xfrm>
              <a:off x="0" y="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1" name="Straight Connector 8"/>
            <p:cNvSpPr/>
            <p:nvPr/>
          </p:nvSpPr>
          <p:spPr>
            <a:xfrm>
              <a:off x="0" y="292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Straight Connector 9"/>
            <p:cNvSpPr/>
            <p:nvPr/>
          </p:nvSpPr>
          <p:spPr>
            <a:xfrm>
              <a:off x="0" y="58500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3" name="Straight Connector 10"/>
            <p:cNvSpPr/>
            <p:nvPr/>
          </p:nvSpPr>
          <p:spPr>
            <a:xfrm>
              <a:off x="0" y="6272640"/>
              <a:ext cx="12188880" cy="36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4" name="Straight Connector 11"/>
            <p:cNvSpPr/>
            <p:nvPr/>
          </p:nvSpPr>
          <p:spPr>
            <a:xfrm>
              <a:off x="0" y="65653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5" name="Straight Connector 12"/>
            <p:cNvSpPr/>
            <p:nvPr/>
          </p:nvSpPr>
          <p:spPr>
            <a:xfrm>
              <a:off x="0" y="68580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6" name="Straight Connector 13"/>
            <p:cNvSpPr/>
            <p:nvPr/>
          </p:nvSpPr>
          <p:spPr>
            <a:xfrm>
              <a:off x="0" y="8776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7" name="Straight Connector 14"/>
            <p:cNvSpPr/>
            <p:nvPr/>
          </p:nvSpPr>
          <p:spPr>
            <a:xfrm>
              <a:off x="0" y="1170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8" name="Straight Connector 15"/>
            <p:cNvSpPr/>
            <p:nvPr/>
          </p:nvSpPr>
          <p:spPr>
            <a:xfrm>
              <a:off x="0" y="1463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9" name="Straight Connector 16"/>
            <p:cNvSpPr/>
            <p:nvPr/>
          </p:nvSpPr>
          <p:spPr>
            <a:xfrm>
              <a:off x="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0" name="Straight Connector 17"/>
            <p:cNvSpPr/>
            <p:nvPr/>
          </p:nvSpPr>
          <p:spPr>
            <a:xfrm>
              <a:off x="58500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1" name="Straight Connector 18"/>
            <p:cNvSpPr/>
            <p:nvPr/>
          </p:nvSpPr>
          <p:spPr>
            <a:xfrm>
              <a:off x="29232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Straight Connector 19"/>
            <p:cNvSpPr/>
            <p:nvPr/>
          </p:nvSpPr>
          <p:spPr>
            <a:xfrm>
              <a:off x="8776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3" name="Straight Connector 20"/>
            <p:cNvSpPr/>
            <p:nvPr/>
          </p:nvSpPr>
          <p:spPr>
            <a:xfrm>
              <a:off x="11703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4" name="Straight Connector 21"/>
            <p:cNvSpPr/>
            <p:nvPr/>
          </p:nvSpPr>
          <p:spPr>
            <a:xfrm>
              <a:off x="1102140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Straight Connector 22"/>
            <p:cNvSpPr/>
            <p:nvPr/>
          </p:nvSpPr>
          <p:spPr>
            <a:xfrm>
              <a:off x="11606760" y="0"/>
              <a:ext cx="360" cy="6858000"/>
            </a:xfrm>
            <a:prstGeom prst="line">
              <a:avLst/>
            </a:prstGeom>
            <a:ln w="3175">
              <a:solidFill>
                <a:srgbClr val="df45d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Straight Connector 23"/>
            <p:cNvSpPr/>
            <p:nvPr/>
          </p:nvSpPr>
          <p:spPr>
            <a:xfrm>
              <a:off x="11314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Straight Connector 24"/>
            <p:cNvSpPr/>
            <p:nvPr/>
          </p:nvSpPr>
          <p:spPr>
            <a:xfrm>
              <a:off x="1189908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Straight Connector 25"/>
            <p:cNvSpPr/>
            <p:nvPr/>
          </p:nvSpPr>
          <p:spPr>
            <a:xfrm>
              <a:off x="12191760" y="0"/>
              <a:ext cx="360" cy="685800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Straight Connector 26"/>
            <p:cNvSpPr/>
            <p:nvPr/>
          </p:nvSpPr>
          <p:spPr>
            <a:xfrm>
              <a:off x="0" y="17553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Straight Connector 27"/>
            <p:cNvSpPr/>
            <p:nvPr/>
          </p:nvSpPr>
          <p:spPr>
            <a:xfrm>
              <a:off x="0" y="20480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Straight Connector 28"/>
            <p:cNvSpPr/>
            <p:nvPr/>
          </p:nvSpPr>
          <p:spPr>
            <a:xfrm>
              <a:off x="0" y="23407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Straight Connector 29"/>
            <p:cNvSpPr/>
            <p:nvPr/>
          </p:nvSpPr>
          <p:spPr>
            <a:xfrm>
              <a:off x="0" y="2633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Straight Connector 30"/>
            <p:cNvSpPr/>
            <p:nvPr/>
          </p:nvSpPr>
          <p:spPr>
            <a:xfrm>
              <a:off x="0" y="2926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Straight Connector 31"/>
            <p:cNvSpPr/>
            <p:nvPr/>
          </p:nvSpPr>
          <p:spPr>
            <a:xfrm>
              <a:off x="0" y="32184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Straight Connector 32"/>
            <p:cNvSpPr/>
            <p:nvPr/>
          </p:nvSpPr>
          <p:spPr>
            <a:xfrm>
              <a:off x="0" y="35110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Straight Connector 38"/>
            <p:cNvSpPr/>
            <p:nvPr/>
          </p:nvSpPr>
          <p:spPr>
            <a:xfrm>
              <a:off x="0" y="38037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Straight Connector 39"/>
            <p:cNvSpPr/>
            <p:nvPr/>
          </p:nvSpPr>
          <p:spPr>
            <a:xfrm>
              <a:off x="0" y="4096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Straight Connector 40"/>
            <p:cNvSpPr/>
            <p:nvPr/>
          </p:nvSpPr>
          <p:spPr>
            <a:xfrm>
              <a:off x="0" y="4389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Straight Connector 41"/>
            <p:cNvSpPr/>
            <p:nvPr/>
          </p:nvSpPr>
          <p:spPr>
            <a:xfrm>
              <a:off x="0" y="468144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Straight Connector 42"/>
            <p:cNvSpPr/>
            <p:nvPr/>
          </p:nvSpPr>
          <p:spPr>
            <a:xfrm>
              <a:off x="0" y="497412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Straight Connector 43"/>
            <p:cNvSpPr/>
            <p:nvPr/>
          </p:nvSpPr>
          <p:spPr>
            <a:xfrm>
              <a:off x="0" y="526680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Straight Connector 44"/>
            <p:cNvSpPr/>
            <p:nvPr/>
          </p:nvSpPr>
          <p:spPr>
            <a:xfrm>
              <a:off x="0" y="555948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3" name="Straight Connector 45"/>
            <p:cNvSpPr/>
            <p:nvPr/>
          </p:nvSpPr>
          <p:spPr>
            <a:xfrm>
              <a:off x="0" y="5852160"/>
              <a:ext cx="12188880" cy="360"/>
            </a:xfrm>
            <a:prstGeom prst="line">
              <a:avLst/>
            </a:prstGeom>
            <a:ln w="3175">
              <a:solidFill>
                <a:srgbClr val="000000">
                  <a:alpha val="2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4" name=".64 square" hidden="1"/>
          <p:cNvSpPr/>
          <p:nvPr/>
        </p:nvSpPr>
        <p:spPr>
          <a:xfrm>
            <a:off x="0" y="0"/>
            <a:ext cx="585000" cy="58500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95" name=".32 square" hidden="1"/>
          <p:cNvSpPr/>
          <p:nvPr/>
        </p:nvSpPr>
        <p:spPr>
          <a:xfrm>
            <a:off x="0" y="0"/>
            <a:ext cx="292320" cy="29232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96" name="Graphic 143" descr=""/>
          <p:cNvPicPr/>
          <p:nvPr/>
        </p:nvPicPr>
        <p:blipFill>
          <a:blip r:embed="rId2"/>
          <a:stretch/>
        </p:blipFill>
        <p:spPr>
          <a:xfrm rot="5400000">
            <a:off x="9510120" y="2743200"/>
            <a:ext cx="6857640" cy="1371240"/>
          </a:xfrm>
          <a:prstGeom prst="rect">
            <a:avLst/>
          </a:prstGeom>
          <a:ln w="0">
            <a:noFill/>
          </a:ln>
        </p:spPr>
      </p:pic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585360" y="2388960"/>
            <a:ext cx="914364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52" strike="noStrike">
                <a:solidFill>
                  <a:srgbClr val="000000"/>
                </a:solidFill>
                <a:latin typeface="Segoe UI Semibold"/>
              </a:rPr>
              <a:t>Section title</a:t>
            </a:r>
            <a:endParaRPr b="0" lang="en-US" sz="40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itsfoss.community/t/its-always-dns-lol/10820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file:///home/jose/Documents/kinvolk/src/aks-store-demo/memecreator.org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inspektor-gadget.io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://inspektor-gadget.io/" TargetMode="External"/><Relationship Id="rId6" Type="http://schemas.openxmlformats.org/officeDocument/2006/relationships/hyperlink" Target="https://www.cncf.io/projects/inspektor-gadget/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ireframe" TargetMode="External"/><Relationship Id="rId2" Type="http://schemas.openxmlformats.org/officeDocument/2006/relationships/hyperlink" Target="https://iconcloud.design/&#8203;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584280" y="2056320"/>
            <a:ext cx="5578200" cy="147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200" spc="-52" strike="noStrike">
                <a:solidFill>
                  <a:srgbClr val="fae4a2"/>
                </a:solidFill>
                <a:latin typeface="Segoe UI Semibold"/>
              </a:rPr>
              <a:t>Streamlining AKS Debugging: Techniques to solve common &amp; complex problems</a:t>
            </a:r>
            <a:endParaRPr b="0" lang="en-US" sz="32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584280" y="3962520"/>
            <a:ext cx="557748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Aritra Ghosh, Jose Blanquicet, Juan-Lee Pang</a:t>
            </a:r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Flowchart: Checkout an order (Back-end)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03" name="Rectangle: Rounded Corners 26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04" name="TextBox 27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05" name="Rectangle: Rounded Corners 28"/>
          <p:cNvSpPr/>
          <p:nvPr/>
        </p:nvSpPr>
        <p:spPr>
          <a:xfrm>
            <a:off x="2955600" y="2772360"/>
            <a:ext cx="8321760" cy="3129840"/>
          </a:xfrm>
          <a:prstGeom prst="roundRect">
            <a:avLst>
              <a:gd name="adj" fmla="val 327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TextBox 31"/>
          <p:cNvSpPr/>
          <p:nvPr/>
        </p:nvSpPr>
        <p:spPr>
          <a:xfrm>
            <a:off x="516276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7" name="TextBox 34"/>
          <p:cNvSpPr/>
          <p:nvPr/>
        </p:nvSpPr>
        <p:spPr>
          <a:xfrm>
            <a:off x="317880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ingress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8" name="TextBox 35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09" name="Graphic 12" descr=""/>
          <p:cNvPicPr/>
          <p:nvPr/>
        </p:nvPicPr>
        <p:blipFill>
          <a:blip r:embed="rId3"/>
          <a:stretch/>
        </p:blipFill>
        <p:spPr>
          <a:xfrm>
            <a:off x="3663360" y="4210920"/>
            <a:ext cx="573120" cy="573120"/>
          </a:xfrm>
          <a:prstGeom prst="rect">
            <a:avLst/>
          </a:prstGeom>
          <a:ln w="0">
            <a:noFill/>
          </a:ln>
        </p:spPr>
      </p:pic>
      <p:pic>
        <p:nvPicPr>
          <p:cNvPr id="710" name="Graphic 39" descr=""/>
          <p:cNvPicPr/>
          <p:nvPr/>
        </p:nvPicPr>
        <p:blipFill>
          <a:blip r:embed="rId4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pic>
        <p:nvPicPr>
          <p:cNvPr id="711" name="Picture 41" descr=""/>
          <p:cNvPicPr/>
          <p:nvPr/>
        </p:nvPicPr>
        <p:blipFill>
          <a:blip r:embed="rId5">
            <a:alphaModFix amt="20000"/>
          </a:blip>
          <a:stretch/>
        </p:blipFill>
        <p:spPr>
          <a:xfrm>
            <a:off x="1016208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712" name="Straight Arrow Connector 43"/>
          <p:cNvSpPr/>
          <p:nvPr/>
        </p:nvSpPr>
        <p:spPr>
          <a:xfrm>
            <a:off x="1892160" y="4497480"/>
            <a:ext cx="15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>
                <a:alpha val="30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Straight Arrow Connector 46"/>
          <p:cNvSpPr/>
          <p:nvPr/>
        </p:nvSpPr>
        <p:spPr>
          <a:xfrm>
            <a:off x="4502160" y="4497480"/>
            <a:ext cx="91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Straight Arrow Connector 31"/>
          <p:cNvSpPr/>
          <p:nvPr/>
        </p:nvSpPr>
        <p:spPr>
          <a:xfrm flipV="1">
            <a:off x="8453520" y="2469600"/>
            <a:ext cx="1560240" cy="6663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Straight Arrow Connector 49"/>
          <p:cNvSpPr/>
          <p:nvPr/>
        </p:nvSpPr>
        <p:spPr>
          <a:xfrm>
            <a:off x="8453520" y="337968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Graphic 106"/>
          <p:cNvSpPr/>
          <p:nvPr/>
        </p:nvSpPr>
        <p:spPr>
          <a:xfrm>
            <a:off x="1110960" y="4274280"/>
            <a:ext cx="356760" cy="445680"/>
          </a:xfrm>
          <a:custGeom>
            <a:avLst/>
            <a:gdLst/>
            <a:ahLst/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Graphic 14"/>
          <p:cNvSpPr/>
          <p:nvPr/>
        </p:nvSpPr>
        <p:spPr>
          <a:xfrm>
            <a:off x="5708160" y="4291200"/>
            <a:ext cx="412200" cy="412200"/>
          </a:xfrm>
          <a:custGeom>
            <a:avLst/>
            <a:gdLst/>
            <a:ahLst/>
            <a:rect l="l" t="t" r="r" b="b"/>
            <a:pathLst>
              <a:path w="277924" h="277924">
                <a:moveTo>
                  <a:pt x="0" y="50181"/>
                </a:moveTo>
                <a:cubicBezTo>
                  <a:pt x="0" y="22467"/>
                  <a:pt x="22467" y="0"/>
                  <a:pt x="50181" y="0"/>
                </a:cubicBezTo>
                <a:lnTo>
                  <a:pt x="227744" y="0"/>
                </a:lnTo>
                <a:cubicBezTo>
                  <a:pt x="255457" y="0"/>
                  <a:pt x="277925" y="22467"/>
                  <a:pt x="277925" y="50181"/>
                </a:cubicBezTo>
                <a:lnTo>
                  <a:pt x="277925" y="227744"/>
                </a:lnTo>
                <a:cubicBezTo>
                  <a:pt x="277925" y="255457"/>
                  <a:pt x="255457" y="277925"/>
                  <a:pt x="227744" y="277925"/>
                </a:cubicBezTo>
                <a:lnTo>
                  <a:pt x="50181" y="277925"/>
                </a:lnTo>
                <a:cubicBezTo>
                  <a:pt x="22467" y="277925"/>
                  <a:pt x="0" y="255457"/>
                  <a:pt x="0" y="227744"/>
                </a:cubicBezTo>
                <a:lnTo>
                  <a:pt x="0" y="50181"/>
                </a:lnTo>
                <a:close/>
                <a:moveTo>
                  <a:pt x="50181" y="23160"/>
                </a:moveTo>
                <a:cubicBezTo>
                  <a:pt x="35258" y="23160"/>
                  <a:pt x="23160" y="35258"/>
                  <a:pt x="23160" y="50181"/>
                </a:cubicBezTo>
                <a:lnTo>
                  <a:pt x="23160" y="54041"/>
                </a:lnTo>
                <a:lnTo>
                  <a:pt x="254764" y="54041"/>
                </a:lnTo>
                <a:lnTo>
                  <a:pt x="254764" y="50181"/>
                </a:lnTo>
                <a:cubicBezTo>
                  <a:pt x="254764" y="35258"/>
                  <a:pt x="242667" y="23160"/>
                  <a:pt x="227744" y="23160"/>
                </a:cubicBezTo>
                <a:lnTo>
                  <a:pt x="50181" y="23160"/>
                </a:lnTo>
                <a:close/>
                <a:moveTo>
                  <a:pt x="23160" y="227744"/>
                </a:moveTo>
                <a:cubicBezTo>
                  <a:pt x="23160" y="242667"/>
                  <a:pt x="35258" y="254764"/>
                  <a:pt x="50181" y="254764"/>
                </a:cubicBezTo>
                <a:lnTo>
                  <a:pt x="227744" y="254764"/>
                </a:lnTo>
                <a:cubicBezTo>
                  <a:pt x="242667" y="254764"/>
                  <a:pt x="254764" y="242667"/>
                  <a:pt x="254764" y="227744"/>
                </a:cubicBezTo>
                <a:lnTo>
                  <a:pt x="254764" y="77201"/>
                </a:lnTo>
                <a:lnTo>
                  <a:pt x="23160" y="77201"/>
                </a:lnTo>
                <a:lnTo>
                  <a:pt x="23160" y="227744"/>
                </a:lnTo>
                <a:close/>
                <a:moveTo>
                  <a:pt x="59445" y="100362"/>
                </a:moveTo>
                <a:lnTo>
                  <a:pt x="110398" y="100362"/>
                </a:lnTo>
                <a:cubicBezTo>
                  <a:pt x="117645" y="100362"/>
                  <a:pt x="123522" y="106238"/>
                  <a:pt x="123522" y="113486"/>
                </a:cubicBezTo>
                <a:lnTo>
                  <a:pt x="123522" y="218480"/>
                </a:lnTo>
                <a:cubicBezTo>
                  <a:pt x="123522" y="225727"/>
                  <a:pt x="117645" y="231604"/>
                  <a:pt x="110398" y="231604"/>
                </a:cubicBezTo>
                <a:lnTo>
                  <a:pt x="59445" y="231604"/>
                </a:lnTo>
                <a:cubicBezTo>
                  <a:pt x="52197" y="231604"/>
                  <a:pt x="46321" y="225727"/>
                  <a:pt x="46321" y="218480"/>
                </a:cubicBezTo>
                <a:lnTo>
                  <a:pt x="46321" y="113486"/>
                </a:lnTo>
                <a:cubicBezTo>
                  <a:pt x="46321" y="106238"/>
                  <a:pt x="52197" y="100362"/>
                  <a:pt x="59445" y="100362"/>
                </a:cubicBezTo>
                <a:close/>
                <a:moveTo>
                  <a:pt x="69481" y="208443"/>
                </a:moveTo>
                <a:lnTo>
                  <a:pt x="100362" y="208443"/>
                </a:lnTo>
                <a:lnTo>
                  <a:pt x="100362" y="123522"/>
                </a:lnTo>
                <a:lnTo>
                  <a:pt x="69481" y="123522"/>
                </a:lnTo>
                <a:lnTo>
                  <a:pt x="69481" y="208443"/>
                </a:lnTo>
                <a:close/>
                <a:moveTo>
                  <a:pt x="138962" y="111942"/>
                </a:moveTo>
                <a:cubicBezTo>
                  <a:pt x="138962" y="105546"/>
                  <a:pt x="144147" y="100362"/>
                  <a:pt x="150542" y="100362"/>
                </a:cubicBezTo>
                <a:lnTo>
                  <a:pt x="220024" y="100362"/>
                </a:lnTo>
                <a:cubicBezTo>
                  <a:pt x="226419" y="100362"/>
                  <a:pt x="231604" y="105546"/>
                  <a:pt x="231604" y="111942"/>
                </a:cubicBezTo>
                <a:cubicBezTo>
                  <a:pt x="231604" y="118337"/>
                  <a:pt x="226419" y="123522"/>
                  <a:pt x="220024" y="123522"/>
                </a:cubicBezTo>
                <a:lnTo>
                  <a:pt x="150542" y="123522"/>
                </a:lnTo>
                <a:cubicBezTo>
                  <a:pt x="144147" y="123522"/>
                  <a:pt x="138962" y="118337"/>
                  <a:pt x="138962" y="111942"/>
                </a:cubicBezTo>
                <a:close/>
                <a:moveTo>
                  <a:pt x="150542" y="146682"/>
                </a:moveTo>
                <a:cubicBezTo>
                  <a:pt x="144147" y="146682"/>
                  <a:pt x="138962" y="151867"/>
                  <a:pt x="138962" y="158263"/>
                </a:cubicBezTo>
                <a:cubicBezTo>
                  <a:pt x="138962" y="164658"/>
                  <a:pt x="144147" y="169843"/>
                  <a:pt x="150542" y="169843"/>
                </a:cubicBezTo>
                <a:lnTo>
                  <a:pt x="204583" y="169843"/>
                </a:lnTo>
                <a:cubicBezTo>
                  <a:pt x="210979" y="169843"/>
                  <a:pt x="216164" y="164658"/>
                  <a:pt x="216164" y="158263"/>
                </a:cubicBezTo>
                <a:cubicBezTo>
                  <a:pt x="216164" y="151867"/>
                  <a:pt x="210979" y="146682"/>
                  <a:pt x="204583" y="146682"/>
                </a:cubicBezTo>
                <a:lnTo>
                  <a:pt x="150542" y="1466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TextBox 6"/>
          <p:cNvSpPr/>
          <p:nvPr/>
        </p:nvSpPr>
        <p:spPr>
          <a:xfrm>
            <a:off x="7348320" y="549576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product-service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9" name="Straight Arrow Connector 31"/>
          <p:cNvSpPr/>
          <p:nvPr/>
        </p:nvSpPr>
        <p:spPr>
          <a:xfrm>
            <a:off x="6454800" y="4610160"/>
            <a:ext cx="1107720" cy="5086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Graphic 101"/>
          <p:cNvSpPr/>
          <p:nvPr/>
        </p:nvSpPr>
        <p:spPr>
          <a:xfrm>
            <a:off x="7851240" y="4935960"/>
            <a:ext cx="423000" cy="412920"/>
          </a:xfrm>
          <a:custGeom>
            <a:avLst/>
            <a:gdLst/>
            <a:ahLst/>
            <a:rect l="l" t="t" r="r" b="b"/>
            <a:pathLst>
              <a:path w="305683" h="298433">
                <a:moveTo>
                  <a:pt x="131308" y="4199"/>
                </a:moveTo>
                <a:cubicBezTo>
                  <a:pt x="145119" y="-1400"/>
                  <a:pt x="160565" y="-1400"/>
                  <a:pt x="174376" y="4199"/>
                </a:cubicBezTo>
                <a:lnTo>
                  <a:pt x="288985" y="50662"/>
                </a:lnTo>
                <a:cubicBezTo>
                  <a:pt x="299079" y="54754"/>
                  <a:pt x="305683" y="64558"/>
                  <a:pt x="305683" y="75450"/>
                </a:cubicBezTo>
                <a:lnTo>
                  <a:pt x="305683" y="222984"/>
                </a:lnTo>
                <a:cubicBezTo>
                  <a:pt x="305683" y="233876"/>
                  <a:pt x="299079" y="243679"/>
                  <a:pt x="288985" y="247772"/>
                </a:cubicBezTo>
                <a:lnTo>
                  <a:pt x="174376" y="294234"/>
                </a:lnTo>
                <a:cubicBezTo>
                  <a:pt x="160565" y="299833"/>
                  <a:pt x="145119" y="299833"/>
                  <a:pt x="131308" y="294234"/>
                </a:cubicBezTo>
                <a:lnTo>
                  <a:pt x="16698" y="247772"/>
                </a:lnTo>
                <a:cubicBezTo>
                  <a:pt x="6604" y="243679"/>
                  <a:pt x="0" y="233876"/>
                  <a:pt x="0" y="222984"/>
                </a:cubicBezTo>
                <a:lnTo>
                  <a:pt x="0" y="75450"/>
                </a:lnTo>
                <a:cubicBezTo>
                  <a:pt x="0" y="64558"/>
                  <a:pt x="6604" y="54754"/>
                  <a:pt x="16698" y="50662"/>
                </a:cubicBezTo>
                <a:lnTo>
                  <a:pt x="131308" y="4199"/>
                </a:lnTo>
                <a:close/>
                <a:moveTo>
                  <a:pt x="165761" y="25446"/>
                </a:moveTo>
                <a:cubicBezTo>
                  <a:pt x="157476" y="22086"/>
                  <a:pt x="148208" y="22086"/>
                  <a:pt x="139922" y="25446"/>
                </a:cubicBezTo>
                <a:lnTo>
                  <a:pt x="110672" y="37303"/>
                </a:lnTo>
                <a:lnTo>
                  <a:pt x="225714" y="82042"/>
                </a:lnTo>
                <a:lnTo>
                  <a:pt x="266510" y="66289"/>
                </a:lnTo>
                <a:lnTo>
                  <a:pt x="165761" y="25446"/>
                </a:lnTo>
                <a:close/>
                <a:moveTo>
                  <a:pt x="193973" y="94297"/>
                </a:moveTo>
                <a:lnTo>
                  <a:pt x="79703" y="49859"/>
                </a:lnTo>
                <a:lnTo>
                  <a:pt x="39590" y="66120"/>
                </a:lnTo>
                <a:lnTo>
                  <a:pt x="152862" y="110170"/>
                </a:lnTo>
                <a:lnTo>
                  <a:pt x="193973" y="94297"/>
                </a:lnTo>
                <a:close/>
                <a:moveTo>
                  <a:pt x="22926" y="222984"/>
                </a:moveTo>
                <a:cubicBezTo>
                  <a:pt x="22926" y="224540"/>
                  <a:pt x="23870" y="225940"/>
                  <a:pt x="25312" y="226525"/>
                </a:cubicBezTo>
                <a:lnTo>
                  <a:pt x="139922" y="272988"/>
                </a:lnTo>
                <a:cubicBezTo>
                  <a:pt x="140405" y="273185"/>
                  <a:pt x="140894" y="273370"/>
                  <a:pt x="141383" y="273543"/>
                </a:cubicBezTo>
                <a:lnTo>
                  <a:pt x="141383" y="130305"/>
                </a:lnTo>
                <a:lnTo>
                  <a:pt x="22926" y="84239"/>
                </a:lnTo>
                <a:lnTo>
                  <a:pt x="22926" y="222984"/>
                </a:lnTo>
                <a:close/>
                <a:moveTo>
                  <a:pt x="165761" y="272988"/>
                </a:moveTo>
                <a:lnTo>
                  <a:pt x="280371" y="226525"/>
                </a:lnTo>
                <a:cubicBezTo>
                  <a:pt x="281814" y="225940"/>
                  <a:pt x="282757" y="224540"/>
                  <a:pt x="282757" y="222984"/>
                </a:cubicBezTo>
                <a:lnTo>
                  <a:pt x="282757" y="84592"/>
                </a:lnTo>
                <a:lnTo>
                  <a:pt x="164309" y="130325"/>
                </a:lnTo>
                <a:lnTo>
                  <a:pt x="164309" y="273539"/>
                </a:lnTo>
                <a:cubicBezTo>
                  <a:pt x="164797" y="273367"/>
                  <a:pt x="165281" y="273183"/>
                  <a:pt x="165761" y="2729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Straight Arrow Connector 31"/>
          <p:cNvSpPr/>
          <p:nvPr/>
        </p:nvSpPr>
        <p:spPr>
          <a:xfrm flipV="1">
            <a:off x="6454800" y="3263040"/>
            <a:ext cx="1107720" cy="11055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Graphic 42"/>
          <p:cNvSpPr/>
          <p:nvPr/>
        </p:nvSpPr>
        <p:spPr>
          <a:xfrm>
            <a:off x="784764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TextBox 13"/>
          <p:cNvSpPr/>
          <p:nvPr/>
        </p:nvSpPr>
        <p:spPr>
          <a:xfrm>
            <a:off x="813240" y="4841640"/>
            <a:ext cx="951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Customer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4" name="TextBox 14"/>
          <p:cNvSpPr/>
          <p:nvPr/>
        </p:nvSpPr>
        <p:spPr>
          <a:xfrm>
            <a:off x="997416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5" name="TextBox 15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6" name="Graphic 25"/>
          <p:cNvSpPr/>
          <p:nvPr/>
        </p:nvSpPr>
        <p:spPr>
          <a:xfrm>
            <a:off x="5232240" y="2825640"/>
            <a:ext cx="3606480" cy="2641320"/>
          </a:xfrm>
          <a:custGeom>
            <a:avLst/>
            <a:gdLst/>
            <a:ahLst/>
            <a:rect l="l" t="t" r="r" b="b"/>
            <a:pathLst>
              <a:path w="2705576" h="1981962">
                <a:moveTo>
                  <a:pt x="2651474" y="0"/>
                </a:moveTo>
                <a:lnTo>
                  <a:pt x="54007" y="0"/>
                </a:lnTo>
                <a:cubicBezTo>
                  <a:pt x="24194" y="0"/>
                  <a:pt x="0" y="24194"/>
                  <a:pt x="0" y="54007"/>
                </a:cubicBezTo>
                <a:lnTo>
                  <a:pt x="0" y="1937099"/>
                </a:lnTo>
                <a:cubicBezTo>
                  <a:pt x="0" y="1961864"/>
                  <a:pt x="20098" y="1981962"/>
                  <a:pt x="44863" y="1981962"/>
                </a:cubicBezTo>
                <a:lnTo>
                  <a:pt x="922211" y="1981962"/>
                </a:lnTo>
                <a:cubicBezTo>
                  <a:pt x="946976" y="1981962"/>
                  <a:pt x="967073" y="1961864"/>
                  <a:pt x="967073" y="1937099"/>
                </a:cubicBezTo>
                <a:lnTo>
                  <a:pt x="967073" y="1313021"/>
                </a:lnTo>
                <a:cubicBezTo>
                  <a:pt x="967073" y="1272159"/>
                  <a:pt x="1000220" y="1239012"/>
                  <a:pt x="1041083" y="1239012"/>
                </a:cubicBezTo>
                <a:lnTo>
                  <a:pt x="2651570" y="1239012"/>
                </a:lnTo>
                <a:cubicBezTo>
                  <a:pt x="2681383" y="1239012"/>
                  <a:pt x="2705576" y="1214818"/>
                  <a:pt x="2705576" y="1185005"/>
                </a:cubicBezTo>
                <a:lnTo>
                  <a:pt x="2705576" y="54007"/>
                </a:lnTo>
                <a:cubicBezTo>
                  <a:pt x="2705576" y="24194"/>
                  <a:pt x="2681383" y="0"/>
                  <a:pt x="2651570" y="0"/>
                </a:cubicBezTo>
                <a:close/>
              </a:path>
            </a:pathLst>
          </a:custGeom>
          <a:noFill/>
          <a:ln w="19050">
            <a:solidFill>
              <a:srgbClr val="ffb9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TextBox 1"/>
          <p:cNvSpPr/>
          <p:nvPr/>
        </p:nvSpPr>
        <p:spPr>
          <a:xfrm>
            <a:off x="973332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9d9d9"/>
                </a:solidFill>
                <a:latin typeface="Segoe UI"/>
              </a:rPr>
              <a:t>rabbitmq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8" name="TextBox 2"/>
          <p:cNvSpPr/>
          <p:nvPr/>
        </p:nvSpPr>
        <p:spPr>
          <a:xfrm>
            <a:off x="733860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9" name="Graphic 53"/>
          <p:cNvSpPr/>
          <p:nvPr/>
        </p:nvSpPr>
        <p:spPr>
          <a:xfrm>
            <a:off x="10262160" y="3027960"/>
            <a:ext cx="370800" cy="463680"/>
          </a:xfrm>
          <a:custGeom>
            <a:avLst/>
            <a:gdLst/>
            <a:ahLst/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Rectangle: Rounded Corners 9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31" name="Rectangle: Rounded Corners 12"/>
          <p:cNvSpPr/>
          <p:nvPr/>
        </p:nvSpPr>
        <p:spPr>
          <a:xfrm>
            <a:off x="900000" y="1756080"/>
            <a:ext cx="10377360" cy="4145760"/>
          </a:xfrm>
          <a:prstGeom prst="roundRect">
            <a:avLst>
              <a:gd name="adj" fmla="val 269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Straight Arrow Connector 31"/>
          <p:cNvSpPr/>
          <p:nvPr/>
        </p:nvSpPr>
        <p:spPr>
          <a:xfrm flipV="1">
            <a:off x="8920800" y="2616120"/>
            <a:ext cx="360" cy="69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How the service works?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34" name="TextBox 58"/>
          <p:cNvSpPr/>
          <p:nvPr/>
        </p:nvSpPr>
        <p:spPr>
          <a:xfrm>
            <a:off x="4770720" y="4737240"/>
            <a:ext cx="13618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5" name="TextBox 59"/>
          <p:cNvSpPr/>
          <p:nvPr/>
        </p:nvSpPr>
        <p:spPr>
          <a:xfrm>
            <a:off x="9329040" y="4737240"/>
            <a:ext cx="13618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6" name="TextBox 61"/>
          <p:cNvSpPr/>
          <p:nvPr/>
        </p:nvSpPr>
        <p:spPr>
          <a:xfrm>
            <a:off x="3959280" y="5229720"/>
            <a:ext cx="7930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7" name="TextBox 62"/>
          <p:cNvSpPr/>
          <p:nvPr/>
        </p:nvSpPr>
        <p:spPr>
          <a:xfrm>
            <a:off x="4881960" y="3323520"/>
            <a:ext cx="11430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Forward to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Segoe UI"/>
              </a:rPr>
              <a:t>targetPort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8" name="TextBox 63"/>
          <p:cNvSpPr/>
          <p:nvPr/>
        </p:nvSpPr>
        <p:spPr>
          <a:xfrm>
            <a:off x="7983360" y="2274480"/>
            <a:ext cx="187452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containerPort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9" name="TextBox 10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40" name="TextBox 11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41" name="Graphic 13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grpSp>
        <p:nvGrpSpPr>
          <p:cNvPr id="742" name="Group 37"/>
          <p:cNvGrpSpPr/>
          <p:nvPr/>
        </p:nvGrpSpPr>
        <p:grpSpPr>
          <a:xfrm>
            <a:off x="1049400" y="3241440"/>
            <a:ext cx="1428480" cy="1037520"/>
            <a:chOff x="1049400" y="3241440"/>
            <a:chExt cx="1428480" cy="1037520"/>
          </a:xfrm>
        </p:grpSpPr>
        <p:sp>
          <p:nvSpPr>
            <p:cNvPr id="743" name="TextBox 18"/>
            <p:cNvSpPr/>
            <p:nvPr/>
          </p:nvSpPr>
          <p:spPr>
            <a:xfrm>
              <a:off x="1049400" y="3791880"/>
              <a:ext cx="1428480" cy="48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store-front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pod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744" name="Graphic 14"/>
            <p:cNvSpPr/>
            <p:nvPr/>
          </p:nvSpPr>
          <p:spPr>
            <a:xfrm>
              <a:off x="1594800" y="3241440"/>
              <a:ext cx="412200" cy="412200"/>
            </a:xfrm>
            <a:custGeom>
              <a:avLst/>
              <a:gdLst/>
              <a:ahLst/>
              <a:rect l="l" t="t" r="r" b="b"/>
              <a:pathLst>
                <a:path w="277924" h="277924">
                  <a:moveTo>
                    <a:pt x="0" y="50181"/>
                  </a:moveTo>
                  <a:cubicBezTo>
                    <a:pt x="0" y="22467"/>
                    <a:pt x="22467" y="0"/>
                    <a:pt x="50181" y="0"/>
                  </a:cubicBezTo>
                  <a:lnTo>
                    <a:pt x="227744" y="0"/>
                  </a:lnTo>
                  <a:cubicBezTo>
                    <a:pt x="255457" y="0"/>
                    <a:pt x="277925" y="22467"/>
                    <a:pt x="277925" y="50181"/>
                  </a:cubicBezTo>
                  <a:lnTo>
                    <a:pt x="277925" y="227744"/>
                  </a:lnTo>
                  <a:cubicBezTo>
                    <a:pt x="277925" y="255457"/>
                    <a:pt x="255457" y="277925"/>
                    <a:pt x="227744" y="277925"/>
                  </a:cubicBezTo>
                  <a:lnTo>
                    <a:pt x="50181" y="277925"/>
                  </a:lnTo>
                  <a:cubicBezTo>
                    <a:pt x="22467" y="277925"/>
                    <a:pt x="0" y="255457"/>
                    <a:pt x="0" y="227744"/>
                  </a:cubicBezTo>
                  <a:lnTo>
                    <a:pt x="0" y="50181"/>
                  </a:lnTo>
                  <a:close/>
                  <a:moveTo>
                    <a:pt x="50181" y="23160"/>
                  </a:moveTo>
                  <a:cubicBezTo>
                    <a:pt x="35258" y="23160"/>
                    <a:pt x="23160" y="35258"/>
                    <a:pt x="23160" y="50181"/>
                  </a:cubicBezTo>
                  <a:lnTo>
                    <a:pt x="23160" y="54041"/>
                  </a:lnTo>
                  <a:lnTo>
                    <a:pt x="254764" y="54041"/>
                  </a:lnTo>
                  <a:lnTo>
                    <a:pt x="254764" y="50181"/>
                  </a:lnTo>
                  <a:cubicBezTo>
                    <a:pt x="254764" y="35258"/>
                    <a:pt x="242667" y="23160"/>
                    <a:pt x="227744" y="23160"/>
                  </a:cubicBezTo>
                  <a:lnTo>
                    <a:pt x="50181" y="23160"/>
                  </a:lnTo>
                  <a:close/>
                  <a:moveTo>
                    <a:pt x="23160" y="227744"/>
                  </a:moveTo>
                  <a:cubicBezTo>
                    <a:pt x="23160" y="242667"/>
                    <a:pt x="35258" y="254764"/>
                    <a:pt x="50181" y="254764"/>
                  </a:cubicBezTo>
                  <a:lnTo>
                    <a:pt x="227744" y="254764"/>
                  </a:lnTo>
                  <a:cubicBezTo>
                    <a:pt x="242667" y="254764"/>
                    <a:pt x="254764" y="242667"/>
                    <a:pt x="254764" y="227744"/>
                  </a:cubicBezTo>
                  <a:lnTo>
                    <a:pt x="254764" y="77201"/>
                  </a:lnTo>
                  <a:lnTo>
                    <a:pt x="23160" y="77201"/>
                  </a:lnTo>
                  <a:lnTo>
                    <a:pt x="23160" y="227744"/>
                  </a:lnTo>
                  <a:close/>
                  <a:moveTo>
                    <a:pt x="59445" y="100362"/>
                  </a:moveTo>
                  <a:lnTo>
                    <a:pt x="110398" y="100362"/>
                  </a:lnTo>
                  <a:cubicBezTo>
                    <a:pt x="117645" y="100362"/>
                    <a:pt x="123522" y="106238"/>
                    <a:pt x="123522" y="113486"/>
                  </a:cubicBezTo>
                  <a:lnTo>
                    <a:pt x="123522" y="218480"/>
                  </a:lnTo>
                  <a:cubicBezTo>
                    <a:pt x="123522" y="225727"/>
                    <a:pt x="117645" y="231604"/>
                    <a:pt x="110398" y="231604"/>
                  </a:cubicBezTo>
                  <a:lnTo>
                    <a:pt x="59445" y="231604"/>
                  </a:lnTo>
                  <a:cubicBezTo>
                    <a:pt x="52197" y="231604"/>
                    <a:pt x="46321" y="225727"/>
                    <a:pt x="46321" y="218480"/>
                  </a:cubicBezTo>
                  <a:lnTo>
                    <a:pt x="46321" y="113486"/>
                  </a:lnTo>
                  <a:cubicBezTo>
                    <a:pt x="46321" y="106238"/>
                    <a:pt x="52197" y="100362"/>
                    <a:pt x="59445" y="100362"/>
                  </a:cubicBezTo>
                  <a:close/>
                  <a:moveTo>
                    <a:pt x="69481" y="208443"/>
                  </a:moveTo>
                  <a:lnTo>
                    <a:pt x="100362" y="208443"/>
                  </a:lnTo>
                  <a:lnTo>
                    <a:pt x="100362" y="123522"/>
                  </a:lnTo>
                  <a:lnTo>
                    <a:pt x="69481" y="123522"/>
                  </a:lnTo>
                  <a:lnTo>
                    <a:pt x="69481" y="208443"/>
                  </a:lnTo>
                  <a:close/>
                  <a:moveTo>
                    <a:pt x="138962" y="111942"/>
                  </a:moveTo>
                  <a:cubicBezTo>
                    <a:pt x="138962" y="105546"/>
                    <a:pt x="144147" y="100362"/>
                    <a:pt x="150542" y="100362"/>
                  </a:cubicBezTo>
                  <a:lnTo>
                    <a:pt x="220024" y="100362"/>
                  </a:lnTo>
                  <a:cubicBezTo>
                    <a:pt x="226419" y="100362"/>
                    <a:pt x="231604" y="105546"/>
                    <a:pt x="231604" y="111942"/>
                  </a:cubicBezTo>
                  <a:cubicBezTo>
                    <a:pt x="231604" y="118337"/>
                    <a:pt x="226419" y="123522"/>
                    <a:pt x="220024" y="123522"/>
                  </a:cubicBezTo>
                  <a:lnTo>
                    <a:pt x="150542" y="123522"/>
                  </a:lnTo>
                  <a:cubicBezTo>
                    <a:pt x="144147" y="123522"/>
                    <a:pt x="138962" y="118337"/>
                    <a:pt x="138962" y="111942"/>
                  </a:cubicBezTo>
                  <a:close/>
                  <a:moveTo>
                    <a:pt x="150542" y="146682"/>
                  </a:moveTo>
                  <a:cubicBezTo>
                    <a:pt x="144147" y="146682"/>
                    <a:pt x="138962" y="151867"/>
                    <a:pt x="138962" y="158263"/>
                  </a:cubicBezTo>
                  <a:cubicBezTo>
                    <a:pt x="138962" y="164658"/>
                    <a:pt x="144147" y="169843"/>
                    <a:pt x="150542" y="169843"/>
                  </a:cubicBezTo>
                  <a:lnTo>
                    <a:pt x="204583" y="169843"/>
                  </a:lnTo>
                  <a:cubicBezTo>
                    <a:pt x="210979" y="169843"/>
                    <a:pt x="216164" y="164658"/>
                    <a:pt x="216164" y="158263"/>
                  </a:cubicBezTo>
                  <a:cubicBezTo>
                    <a:pt x="216164" y="151867"/>
                    <a:pt x="210979" y="146682"/>
                    <a:pt x="204583" y="146682"/>
                  </a:cubicBezTo>
                  <a:lnTo>
                    <a:pt x="150542" y="1466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5081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5" name="Rectangle 17"/>
          <p:cNvSpPr/>
          <p:nvPr/>
        </p:nvSpPr>
        <p:spPr>
          <a:xfrm>
            <a:off x="4641840" y="2872800"/>
            <a:ext cx="1620000" cy="1780200"/>
          </a:xfrm>
          <a:prstGeom prst="rect">
            <a:avLst/>
          </a:prstGeom>
          <a:noFill/>
          <a:ln w="28575">
            <a:solidFill>
              <a:srgbClr val="ff5c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Rectangle 26"/>
          <p:cNvSpPr/>
          <p:nvPr/>
        </p:nvSpPr>
        <p:spPr>
          <a:xfrm>
            <a:off x="4076640" y="3308400"/>
            <a:ext cx="558360" cy="908640"/>
          </a:xfrm>
          <a:prstGeom prst="rect">
            <a:avLst/>
          </a:prstGeom>
          <a:noFill/>
          <a:ln w="28575">
            <a:solidFill>
              <a:srgbClr val="ff5c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146160" rIns="146160" tIns="182880" bIns="18288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3000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7" name="Rectangle 33"/>
          <p:cNvSpPr/>
          <p:nvPr/>
        </p:nvSpPr>
        <p:spPr>
          <a:xfrm rot="10800000">
            <a:off x="9200520" y="2873160"/>
            <a:ext cx="1620000" cy="1780200"/>
          </a:xfrm>
          <a:prstGeom prst="rect">
            <a:avLst/>
          </a:prstGeom>
          <a:noFill/>
          <a:ln w="28575">
            <a:solidFill>
              <a:srgbClr val="ffb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Rectangle 34"/>
          <p:cNvSpPr/>
          <p:nvPr/>
        </p:nvSpPr>
        <p:spPr>
          <a:xfrm>
            <a:off x="8641440" y="3308400"/>
            <a:ext cx="558360" cy="908640"/>
          </a:xfrm>
          <a:prstGeom prst="rect">
            <a:avLst/>
          </a:prstGeom>
          <a:noFill/>
          <a:ln w="28575">
            <a:solidFill>
              <a:srgbClr val="ffb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146160" rIns="146160" tIns="182880" bIns="18288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3000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9" name="Straight Arrow Connector 31"/>
          <p:cNvSpPr/>
          <p:nvPr/>
        </p:nvSpPr>
        <p:spPr>
          <a:xfrm>
            <a:off x="2538360" y="3763080"/>
            <a:ext cx="15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0" name="Straight Arrow Connector 31"/>
          <p:cNvSpPr/>
          <p:nvPr/>
        </p:nvSpPr>
        <p:spPr>
          <a:xfrm flipV="1">
            <a:off x="4641840" y="3813120"/>
            <a:ext cx="399960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5c39"/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Straight Arrow Connector 31"/>
          <p:cNvSpPr/>
          <p:nvPr/>
        </p:nvSpPr>
        <p:spPr>
          <a:xfrm>
            <a:off x="4356000" y="4217760"/>
            <a:ext cx="360" cy="88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TextBox 51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ectangle: Rounded Corners 9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54" name="Rectangle: Rounded Corners 12"/>
          <p:cNvSpPr/>
          <p:nvPr/>
        </p:nvSpPr>
        <p:spPr>
          <a:xfrm>
            <a:off x="900000" y="1756080"/>
            <a:ext cx="10377360" cy="4145760"/>
          </a:xfrm>
          <a:prstGeom prst="roundRect">
            <a:avLst>
              <a:gd name="adj" fmla="val 269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Straight Arrow Connector 31"/>
          <p:cNvSpPr/>
          <p:nvPr/>
        </p:nvSpPr>
        <p:spPr>
          <a:xfrm flipV="1">
            <a:off x="6990840" y="2616120"/>
            <a:ext cx="360" cy="69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Straight Arrow Connector 31"/>
          <p:cNvSpPr/>
          <p:nvPr/>
        </p:nvSpPr>
        <p:spPr>
          <a:xfrm flipV="1">
            <a:off x="8920800" y="2616120"/>
            <a:ext cx="360" cy="69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Issue: Wrong service configuration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58" name="TextBox 58"/>
          <p:cNvSpPr/>
          <p:nvPr/>
        </p:nvSpPr>
        <p:spPr>
          <a:xfrm>
            <a:off x="4770720" y="4737240"/>
            <a:ext cx="13618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9" name="TextBox 59"/>
          <p:cNvSpPr/>
          <p:nvPr/>
        </p:nvSpPr>
        <p:spPr>
          <a:xfrm>
            <a:off x="9329040" y="4737240"/>
            <a:ext cx="13618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pod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0" name="TextBox 61"/>
          <p:cNvSpPr/>
          <p:nvPr/>
        </p:nvSpPr>
        <p:spPr>
          <a:xfrm>
            <a:off x="3959280" y="5229720"/>
            <a:ext cx="79308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1" name="TextBox 62"/>
          <p:cNvSpPr/>
          <p:nvPr/>
        </p:nvSpPr>
        <p:spPr>
          <a:xfrm>
            <a:off x="6450840" y="1969920"/>
            <a:ext cx="10800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Target 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2" name="TextBox 63"/>
          <p:cNvSpPr/>
          <p:nvPr/>
        </p:nvSpPr>
        <p:spPr>
          <a:xfrm>
            <a:off x="8395920" y="1969920"/>
            <a:ext cx="104976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Container port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3" name="TextBox 10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64" name="TextBox 11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65" name="Graphic 13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grpSp>
        <p:nvGrpSpPr>
          <p:cNvPr id="766" name="Group 37"/>
          <p:cNvGrpSpPr/>
          <p:nvPr/>
        </p:nvGrpSpPr>
        <p:grpSpPr>
          <a:xfrm>
            <a:off x="1049400" y="3241440"/>
            <a:ext cx="1428480" cy="1037520"/>
            <a:chOff x="1049400" y="3241440"/>
            <a:chExt cx="1428480" cy="1037520"/>
          </a:xfrm>
        </p:grpSpPr>
        <p:sp>
          <p:nvSpPr>
            <p:cNvPr id="767" name="TextBox 18"/>
            <p:cNvSpPr/>
            <p:nvPr/>
          </p:nvSpPr>
          <p:spPr>
            <a:xfrm>
              <a:off x="1049400" y="3791880"/>
              <a:ext cx="1428480" cy="48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store-front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service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768" name="Graphic 14"/>
            <p:cNvSpPr/>
            <p:nvPr/>
          </p:nvSpPr>
          <p:spPr>
            <a:xfrm>
              <a:off x="1594800" y="3241440"/>
              <a:ext cx="412200" cy="412200"/>
            </a:xfrm>
            <a:custGeom>
              <a:avLst/>
              <a:gdLst/>
              <a:ahLst/>
              <a:rect l="l" t="t" r="r" b="b"/>
              <a:pathLst>
                <a:path w="277924" h="277924">
                  <a:moveTo>
                    <a:pt x="0" y="50181"/>
                  </a:moveTo>
                  <a:cubicBezTo>
                    <a:pt x="0" y="22467"/>
                    <a:pt x="22467" y="0"/>
                    <a:pt x="50181" y="0"/>
                  </a:cubicBezTo>
                  <a:lnTo>
                    <a:pt x="227744" y="0"/>
                  </a:lnTo>
                  <a:cubicBezTo>
                    <a:pt x="255457" y="0"/>
                    <a:pt x="277925" y="22467"/>
                    <a:pt x="277925" y="50181"/>
                  </a:cubicBezTo>
                  <a:lnTo>
                    <a:pt x="277925" y="227744"/>
                  </a:lnTo>
                  <a:cubicBezTo>
                    <a:pt x="277925" y="255457"/>
                    <a:pt x="255457" y="277925"/>
                    <a:pt x="227744" y="277925"/>
                  </a:cubicBezTo>
                  <a:lnTo>
                    <a:pt x="50181" y="277925"/>
                  </a:lnTo>
                  <a:cubicBezTo>
                    <a:pt x="22467" y="277925"/>
                    <a:pt x="0" y="255457"/>
                    <a:pt x="0" y="227744"/>
                  </a:cubicBezTo>
                  <a:lnTo>
                    <a:pt x="0" y="50181"/>
                  </a:lnTo>
                  <a:close/>
                  <a:moveTo>
                    <a:pt x="50181" y="23160"/>
                  </a:moveTo>
                  <a:cubicBezTo>
                    <a:pt x="35258" y="23160"/>
                    <a:pt x="23160" y="35258"/>
                    <a:pt x="23160" y="50181"/>
                  </a:cubicBezTo>
                  <a:lnTo>
                    <a:pt x="23160" y="54041"/>
                  </a:lnTo>
                  <a:lnTo>
                    <a:pt x="254764" y="54041"/>
                  </a:lnTo>
                  <a:lnTo>
                    <a:pt x="254764" y="50181"/>
                  </a:lnTo>
                  <a:cubicBezTo>
                    <a:pt x="254764" y="35258"/>
                    <a:pt x="242667" y="23160"/>
                    <a:pt x="227744" y="23160"/>
                  </a:cubicBezTo>
                  <a:lnTo>
                    <a:pt x="50181" y="23160"/>
                  </a:lnTo>
                  <a:close/>
                  <a:moveTo>
                    <a:pt x="23160" y="227744"/>
                  </a:moveTo>
                  <a:cubicBezTo>
                    <a:pt x="23160" y="242667"/>
                    <a:pt x="35258" y="254764"/>
                    <a:pt x="50181" y="254764"/>
                  </a:cubicBezTo>
                  <a:lnTo>
                    <a:pt x="227744" y="254764"/>
                  </a:lnTo>
                  <a:cubicBezTo>
                    <a:pt x="242667" y="254764"/>
                    <a:pt x="254764" y="242667"/>
                    <a:pt x="254764" y="227744"/>
                  </a:cubicBezTo>
                  <a:lnTo>
                    <a:pt x="254764" y="77201"/>
                  </a:lnTo>
                  <a:lnTo>
                    <a:pt x="23160" y="77201"/>
                  </a:lnTo>
                  <a:lnTo>
                    <a:pt x="23160" y="227744"/>
                  </a:lnTo>
                  <a:close/>
                  <a:moveTo>
                    <a:pt x="59445" y="100362"/>
                  </a:moveTo>
                  <a:lnTo>
                    <a:pt x="110398" y="100362"/>
                  </a:lnTo>
                  <a:cubicBezTo>
                    <a:pt x="117645" y="100362"/>
                    <a:pt x="123522" y="106238"/>
                    <a:pt x="123522" y="113486"/>
                  </a:cubicBezTo>
                  <a:lnTo>
                    <a:pt x="123522" y="218480"/>
                  </a:lnTo>
                  <a:cubicBezTo>
                    <a:pt x="123522" y="225727"/>
                    <a:pt x="117645" y="231604"/>
                    <a:pt x="110398" y="231604"/>
                  </a:cubicBezTo>
                  <a:lnTo>
                    <a:pt x="59445" y="231604"/>
                  </a:lnTo>
                  <a:cubicBezTo>
                    <a:pt x="52197" y="231604"/>
                    <a:pt x="46321" y="225727"/>
                    <a:pt x="46321" y="218480"/>
                  </a:cubicBezTo>
                  <a:lnTo>
                    <a:pt x="46321" y="113486"/>
                  </a:lnTo>
                  <a:cubicBezTo>
                    <a:pt x="46321" y="106238"/>
                    <a:pt x="52197" y="100362"/>
                    <a:pt x="59445" y="100362"/>
                  </a:cubicBezTo>
                  <a:close/>
                  <a:moveTo>
                    <a:pt x="69481" y="208443"/>
                  </a:moveTo>
                  <a:lnTo>
                    <a:pt x="100362" y="208443"/>
                  </a:lnTo>
                  <a:lnTo>
                    <a:pt x="100362" y="123522"/>
                  </a:lnTo>
                  <a:lnTo>
                    <a:pt x="69481" y="123522"/>
                  </a:lnTo>
                  <a:lnTo>
                    <a:pt x="69481" y="208443"/>
                  </a:lnTo>
                  <a:close/>
                  <a:moveTo>
                    <a:pt x="138962" y="111942"/>
                  </a:moveTo>
                  <a:cubicBezTo>
                    <a:pt x="138962" y="105546"/>
                    <a:pt x="144147" y="100362"/>
                    <a:pt x="150542" y="100362"/>
                  </a:cubicBezTo>
                  <a:lnTo>
                    <a:pt x="220024" y="100362"/>
                  </a:lnTo>
                  <a:cubicBezTo>
                    <a:pt x="226419" y="100362"/>
                    <a:pt x="231604" y="105546"/>
                    <a:pt x="231604" y="111942"/>
                  </a:cubicBezTo>
                  <a:cubicBezTo>
                    <a:pt x="231604" y="118337"/>
                    <a:pt x="226419" y="123522"/>
                    <a:pt x="220024" y="123522"/>
                  </a:cubicBezTo>
                  <a:lnTo>
                    <a:pt x="150542" y="123522"/>
                  </a:lnTo>
                  <a:cubicBezTo>
                    <a:pt x="144147" y="123522"/>
                    <a:pt x="138962" y="118337"/>
                    <a:pt x="138962" y="111942"/>
                  </a:cubicBezTo>
                  <a:close/>
                  <a:moveTo>
                    <a:pt x="150542" y="146682"/>
                  </a:moveTo>
                  <a:cubicBezTo>
                    <a:pt x="144147" y="146682"/>
                    <a:pt x="138962" y="151867"/>
                    <a:pt x="138962" y="158263"/>
                  </a:cubicBezTo>
                  <a:cubicBezTo>
                    <a:pt x="138962" y="164658"/>
                    <a:pt x="144147" y="169843"/>
                    <a:pt x="150542" y="169843"/>
                  </a:cubicBezTo>
                  <a:lnTo>
                    <a:pt x="204583" y="169843"/>
                  </a:lnTo>
                  <a:cubicBezTo>
                    <a:pt x="210979" y="169843"/>
                    <a:pt x="216164" y="164658"/>
                    <a:pt x="216164" y="158263"/>
                  </a:cubicBezTo>
                  <a:cubicBezTo>
                    <a:pt x="216164" y="151867"/>
                    <a:pt x="210979" y="146682"/>
                    <a:pt x="204583" y="146682"/>
                  </a:cubicBezTo>
                  <a:lnTo>
                    <a:pt x="150542" y="1466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5081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9" name="Rectangle 17"/>
          <p:cNvSpPr/>
          <p:nvPr/>
        </p:nvSpPr>
        <p:spPr>
          <a:xfrm>
            <a:off x="4641840" y="2872800"/>
            <a:ext cx="1620000" cy="1780200"/>
          </a:xfrm>
          <a:prstGeom prst="rect">
            <a:avLst/>
          </a:prstGeom>
          <a:noFill/>
          <a:ln w="28575">
            <a:solidFill>
              <a:srgbClr val="ff5c3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Rectangle 26"/>
          <p:cNvSpPr/>
          <p:nvPr/>
        </p:nvSpPr>
        <p:spPr>
          <a:xfrm>
            <a:off x="4076640" y="3308400"/>
            <a:ext cx="558360" cy="908640"/>
          </a:xfrm>
          <a:prstGeom prst="rect">
            <a:avLst/>
          </a:prstGeom>
          <a:noFill/>
          <a:ln w="28575">
            <a:solidFill>
              <a:srgbClr val="ff5c3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146160" rIns="146160" tIns="182880" bIns="18288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3000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1" name="Rectangle 33"/>
          <p:cNvSpPr/>
          <p:nvPr/>
        </p:nvSpPr>
        <p:spPr>
          <a:xfrm rot="10800000">
            <a:off x="9200520" y="2873160"/>
            <a:ext cx="1620000" cy="1780200"/>
          </a:xfrm>
          <a:prstGeom prst="rect">
            <a:avLst/>
          </a:prstGeom>
          <a:noFill/>
          <a:ln w="28575">
            <a:solidFill>
              <a:srgbClr val="ffb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Rectangle 34"/>
          <p:cNvSpPr/>
          <p:nvPr/>
        </p:nvSpPr>
        <p:spPr>
          <a:xfrm>
            <a:off x="8641440" y="3308400"/>
            <a:ext cx="558360" cy="908640"/>
          </a:xfrm>
          <a:prstGeom prst="rect">
            <a:avLst/>
          </a:prstGeom>
          <a:noFill/>
          <a:ln w="28575">
            <a:solidFill>
              <a:srgbClr val="ffb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146160" rIns="146160" tIns="182880" bIns="18288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3000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3" name="Rectangle 48"/>
          <p:cNvSpPr/>
          <p:nvPr/>
        </p:nvSpPr>
        <p:spPr>
          <a:xfrm>
            <a:off x="6711480" y="3308400"/>
            <a:ext cx="558360" cy="908640"/>
          </a:xfrm>
          <a:prstGeom prst="rect">
            <a:avLst/>
          </a:prstGeom>
          <a:noFill/>
          <a:ln w="28575">
            <a:solidFill>
              <a:srgbClr val="ffb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146160" rIns="146160" tIns="182880" bIns="18288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3001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74" name="Not Equal 29"/>
          <p:cNvSpPr/>
          <p:nvPr/>
        </p:nvSpPr>
        <p:spPr>
          <a:xfrm>
            <a:off x="7756920" y="2083320"/>
            <a:ext cx="412560" cy="26496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Not Equal 30"/>
          <p:cNvSpPr/>
          <p:nvPr/>
        </p:nvSpPr>
        <p:spPr>
          <a:xfrm>
            <a:off x="7756920" y="3630240"/>
            <a:ext cx="412560" cy="26496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chemeClr val="accent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Straight Arrow Connector 31"/>
          <p:cNvSpPr/>
          <p:nvPr/>
        </p:nvSpPr>
        <p:spPr>
          <a:xfrm>
            <a:off x="2538360" y="3763080"/>
            <a:ext cx="150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7" name="Straight Arrow Connector 31"/>
          <p:cNvSpPr/>
          <p:nvPr/>
        </p:nvSpPr>
        <p:spPr>
          <a:xfrm>
            <a:off x="4641840" y="3763080"/>
            <a:ext cx="205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5c39"/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Straight Arrow Connector 31"/>
          <p:cNvSpPr/>
          <p:nvPr/>
        </p:nvSpPr>
        <p:spPr>
          <a:xfrm>
            <a:off x="4356000" y="4217760"/>
            <a:ext cx="360" cy="88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TextBox 51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extBox 4"/>
          <p:cNvSpPr/>
          <p:nvPr/>
        </p:nvSpPr>
        <p:spPr>
          <a:xfrm>
            <a:off x="5866560" y="6095520"/>
            <a:ext cx="468540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Its always DNS lol – Humor – It’s FOSS Community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81" name="Rectangle 3"/>
          <p:cNvSpPr/>
          <p:nvPr/>
        </p:nvSpPr>
        <p:spPr>
          <a:xfrm>
            <a:off x="0" y="0"/>
            <a:ext cx="5586480" cy="685764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2" name="Rectangle: Rounded Corners 5"/>
          <p:cNvSpPr/>
          <p:nvPr/>
        </p:nvSpPr>
        <p:spPr>
          <a:xfrm>
            <a:off x="4815720" y="585720"/>
            <a:ext cx="6787080" cy="5380560"/>
          </a:xfrm>
          <a:prstGeom prst="roundRect">
            <a:avLst>
              <a:gd name="adj" fmla="val 3696"/>
            </a:avLst>
          </a:prstGeom>
          <a:solidFill>
            <a:srgbClr val="fbf9f8"/>
          </a:solidFill>
          <a:ln w="6350">
            <a:noFill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3" name="Title 5"/>
          <p:cNvSpPr/>
          <p:nvPr/>
        </p:nvSpPr>
        <p:spPr>
          <a:xfrm>
            <a:off x="577800" y="2666160"/>
            <a:ext cx="3752280" cy="12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52" strike="noStrike">
                <a:solidFill>
                  <a:srgbClr val="000000"/>
                </a:solidFill>
                <a:latin typeface="Segoe UI Semibold"/>
              </a:rPr>
              <a:t>Troubleshooting DNS in AKS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84" name="Picture 8"/>
          <p:cNvSpPr/>
          <p:nvPr/>
        </p:nvSpPr>
        <p:spPr>
          <a:xfrm>
            <a:off x="5061240" y="804600"/>
            <a:ext cx="6296040" cy="4942800"/>
          </a:xfrm>
          <a:custGeom>
            <a:avLst/>
            <a:gdLst/>
            <a:ahLst/>
            <a:rect l="l" t="t" r="r" b="b"/>
            <a:pathLst>
              <a:path w="6296267" h="4943274">
                <a:moveTo>
                  <a:pt x="119034" y="0"/>
                </a:moveTo>
                <a:lnTo>
                  <a:pt x="6177233" y="0"/>
                </a:lnTo>
                <a:cubicBezTo>
                  <a:pt x="6242974" y="0"/>
                  <a:pt x="6296267" y="53293"/>
                  <a:pt x="6296267" y="119034"/>
                </a:cubicBezTo>
                <a:lnTo>
                  <a:pt x="6296267" y="4824240"/>
                </a:lnTo>
                <a:cubicBezTo>
                  <a:pt x="6296267" y="4889981"/>
                  <a:pt x="6242974" y="4943274"/>
                  <a:pt x="6177233" y="4943274"/>
                </a:cubicBezTo>
                <a:lnTo>
                  <a:pt x="119034" y="4943274"/>
                </a:lnTo>
                <a:cubicBezTo>
                  <a:pt x="53293" y="4943274"/>
                  <a:pt x="0" y="4889981"/>
                  <a:pt x="0" y="4824240"/>
                </a:cubicBezTo>
                <a:lnTo>
                  <a:pt x="0" y="119034"/>
                </a:lnTo>
                <a:cubicBezTo>
                  <a:pt x="0" y="53293"/>
                  <a:pt x="53293" y="0"/>
                  <a:pt x="119034" y="0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Context: Components involved in a DNS resolution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86" name="Rectangle: Rounded Corners 15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787" name="TextBox 17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8" name="TextBox 19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89" name="Graphic 20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790" name="TextBox 21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1" name="Straight Arrow Connector 31"/>
          <p:cNvSpPr/>
          <p:nvPr/>
        </p:nvSpPr>
        <p:spPr>
          <a:xfrm flipV="1">
            <a:off x="7104960" y="1857600"/>
            <a:ext cx="1797480" cy="13971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Straight Arrow Connector 24"/>
          <p:cNvSpPr/>
          <p:nvPr/>
        </p:nvSpPr>
        <p:spPr>
          <a:xfrm>
            <a:off x="2941560" y="3267360"/>
            <a:ext cx="308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Graphic 42"/>
          <p:cNvSpPr/>
          <p:nvPr/>
        </p:nvSpPr>
        <p:spPr>
          <a:xfrm>
            <a:off x="177660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Rectangle: Rounded Corners 27"/>
          <p:cNvSpPr/>
          <p:nvPr/>
        </p:nvSpPr>
        <p:spPr>
          <a:xfrm>
            <a:off x="900000" y="2772360"/>
            <a:ext cx="10377360" cy="3129840"/>
          </a:xfrm>
          <a:prstGeom prst="roundRect">
            <a:avLst>
              <a:gd name="adj" fmla="val 342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TextBox 28"/>
          <p:cNvSpPr/>
          <p:nvPr/>
        </p:nvSpPr>
        <p:spPr>
          <a:xfrm>
            <a:off x="5830200" y="3649320"/>
            <a:ext cx="17478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96" name="TextBox 31"/>
          <p:cNvSpPr/>
          <p:nvPr/>
        </p:nvSpPr>
        <p:spPr>
          <a:xfrm>
            <a:off x="8514720" y="2225160"/>
            <a:ext cx="2562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Upstream 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(e.g., Azure or custom DNS)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97" name="Graphic 6" descr=""/>
          <p:cNvPicPr/>
          <p:nvPr/>
        </p:nvPicPr>
        <p:blipFill>
          <a:blip r:embed="rId4"/>
          <a:stretch/>
        </p:blipFill>
        <p:spPr>
          <a:xfrm>
            <a:off x="9469440" y="1514520"/>
            <a:ext cx="652680" cy="652680"/>
          </a:xfrm>
          <a:prstGeom prst="rect">
            <a:avLst/>
          </a:prstGeom>
          <a:ln w="0">
            <a:noFill/>
          </a:ln>
        </p:spPr>
      </p:pic>
      <p:sp>
        <p:nvSpPr>
          <p:cNvPr id="798" name="Graphic 48"/>
          <p:cNvSpPr/>
          <p:nvPr/>
        </p:nvSpPr>
        <p:spPr>
          <a:xfrm>
            <a:off x="6501960" y="3047400"/>
            <a:ext cx="405000" cy="405000"/>
          </a:xfrm>
          <a:custGeom>
            <a:avLst/>
            <a:gdLst/>
            <a:ahLst/>
            <a:rect l="l" t="t" r="r" b="b"/>
            <a:pathLst>
              <a:path w="426189" h="426189">
                <a:moveTo>
                  <a:pt x="213095" y="0"/>
                </a:moveTo>
                <a:cubicBezTo>
                  <a:pt x="330784" y="0"/>
                  <a:pt x="426189" y="95406"/>
                  <a:pt x="426189" y="213095"/>
                </a:cubicBezTo>
                <a:cubicBezTo>
                  <a:pt x="426189" y="330784"/>
                  <a:pt x="330784" y="426189"/>
                  <a:pt x="213095" y="426189"/>
                </a:cubicBezTo>
                <a:cubicBezTo>
                  <a:pt x="95406" y="426189"/>
                  <a:pt x="0" y="330784"/>
                  <a:pt x="0" y="213095"/>
                </a:cubicBezTo>
                <a:cubicBezTo>
                  <a:pt x="0" y="95406"/>
                  <a:pt x="95406" y="0"/>
                  <a:pt x="213095" y="0"/>
                </a:cubicBezTo>
                <a:close/>
                <a:moveTo>
                  <a:pt x="275712" y="308967"/>
                </a:moveTo>
                <a:lnTo>
                  <a:pt x="150478" y="308967"/>
                </a:lnTo>
                <a:cubicBezTo>
                  <a:pt x="164371" y="360404"/>
                  <a:pt x="188519" y="394230"/>
                  <a:pt x="213095" y="394230"/>
                </a:cubicBezTo>
                <a:cubicBezTo>
                  <a:pt x="237672" y="394230"/>
                  <a:pt x="261818" y="360404"/>
                  <a:pt x="275712" y="308967"/>
                </a:cubicBezTo>
                <a:close/>
                <a:moveTo>
                  <a:pt x="117394" y="308979"/>
                </a:moveTo>
                <a:lnTo>
                  <a:pt x="59388" y="308977"/>
                </a:lnTo>
                <a:cubicBezTo>
                  <a:pt x="79807" y="341640"/>
                  <a:pt x="110348" y="367326"/>
                  <a:pt x="146620" y="381644"/>
                </a:cubicBezTo>
                <a:cubicBezTo>
                  <a:pt x="135492" y="364177"/>
                  <a:pt x="126309" y="342311"/>
                  <a:pt x="119555" y="317395"/>
                </a:cubicBezTo>
                <a:lnTo>
                  <a:pt x="117394" y="308979"/>
                </a:lnTo>
                <a:close/>
                <a:moveTo>
                  <a:pt x="366803" y="308977"/>
                </a:moveTo>
                <a:lnTo>
                  <a:pt x="308796" y="308979"/>
                </a:lnTo>
                <a:cubicBezTo>
                  <a:pt x="301897" y="337398"/>
                  <a:pt x="291935" y="362236"/>
                  <a:pt x="279547" y="381644"/>
                </a:cubicBezTo>
                <a:cubicBezTo>
                  <a:pt x="313573" y="368221"/>
                  <a:pt x="342543" y="344806"/>
                  <a:pt x="362857" y="315018"/>
                </a:cubicBezTo>
                <a:lnTo>
                  <a:pt x="366803" y="308977"/>
                </a:lnTo>
                <a:close/>
                <a:moveTo>
                  <a:pt x="108554" y="170469"/>
                </a:moveTo>
                <a:lnTo>
                  <a:pt x="37017" y="170469"/>
                </a:lnTo>
                <a:lnTo>
                  <a:pt x="36915" y="170836"/>
                </a:lnTo>
                <a:cubicBezTo>
                  <a:pt x="33675" y="184394"/>
                  <a:pt x="31959" y="198543"/>
                  <a:pt x="31959" y="213095"/>
                </a:cubicBezTo>
                <a:cubicBezTo>
                  <a:pt x="31959" y="235599"/>
                  <a:pt x="36062" y="257141"/>
                  <a:pt x="43562" y="277020"/>
                </a:cubicBezTo>
                <a:lnTo>
                  <a:pt x="111170" y="277012"/>
                </a:lnTo>
                <a:cubicBezTo>
                  <a:pt x="108138" y="256790"/>
                  <a:pt x="106531" y="235309"/>
                  <a:pt x="106531" y="213095"/>
                </a:cubicBezTo>
                <a:cubicBezTo>
                  <a:pt x="106531" y="198522"/>
                  <a:pt x="107223" y="184264"/>
                  <a:pt x="108554" y="170469"/>
                </a:cubicBezTo>
                <a:close/>
                <a:moveTo>
                  <a:pt x="285470" y="170470"/>
                </a:moveTo>
                <a:lnTo>
                  <a:pt x="140719" y="170470"/>
                </a:lnTo>
                <a:cubicBezTo>
                  <a:pt x="139270" y="184112"/>
                  <a:pt x="138490" y="198381"/>
                  <a:pt x="138490" y="213095"/>
                </a:cubicBezTo>
                <a:cubicBezTo>
                  <a:pt x="138490" y="235669"/>
                  <a:pt x="140326" y="257195"/>
                  <a:pt x="143598" y="277016"/>
                </a:cubicBezTo>
                <a:lnTo>
                  <a:pt x="282592" y="277016"/>
                </a:lnTo>
                <a:cubicBezTo>
                  <a:pt x="285865" y="257195"/>
                  <a:pt x="287699" y="235669"/>
                  <a:pt x="287699" y="213095"/>
                </a:cubicBezTo>
                <a:cubicBezTo>
                  <a:pt x="287699" y="198381"/>
                  <a:pt x="286919" y="184112"/>
                  <a:pt x="285470" y="170470"/>
                </a:cubicBezTo>
                <a:close/>
                <a:moveTo>
                  <a:pt x="389183" y="170451"/>
                </a:moveTo>
                <a:lnTo>
                  <a:pt x="317636" y="170469"/>
                </a:lnTo>
                <a:cubicBezTo>
                  <a:pt x="318968" y="184264"/>
                  <a:pt x="319658" y="198522"/>
                  <a:pt x="319658" y="213095"/>
                </a:cubicBezTo>
                <a:cubicBezTo>
                  <a:pt x="319658" y="235309"/>
                  <a:pt x="318052" y="256790"/>
                  <a:pt x="315020" y="277012"/>
                </a:cubicBezTo>
                <a:lnTo>
                  <a:pt x="382629" y="277020"/>
                </a:lnTo>
                <a:cubicBezTo>
                  <a:pt x="390126" y="257141"/>
                  <a:pt x="394230" y="235599"/>
                  <a:pt x="394230" y="213095"/>
                </a:cubicBezTo>
                <a:cubicBezTo>
                  <a:pt x="394230" y="198407"/>
                  <a:pt x="392483" y="184127"/>
                  <a:pt x="389183" y="170451"/>
                </a:cubicBezTo>
                <a:close/>
                <a:moveTo>
                  <a:pt x="146642" y="44545"/>
                </a:moveTo>
                <a:lnTo>
                  <a:pt x="146154" y="44731"/>
                </a:lnTo>
                <a:cubicBezTo>
                  <a:pt x="102534" y="62089"/>
                  <a:pt x="67250" y="95909"/>
                  <a:pt x="47975" y="138518"/>
                </a:cubicBezTo>
                <a:lnTo>
                  <a:pt x="112919" y="138526"/>
                </a:lnTo>
                <a:cubicBezTo>
                  <a:pt x="119595" y="101181"/>
                  <a:pt x="131246" y="68669"/>
                  <a:pt x="146642" y="44545"/>
                </a:cubicBezTo>
                <a:close/>
                <a:moveTo>
                  <a:pt x="213095" y="31959"/>
                </a:moveTo>
                <a:lnTo>
                  <a:pt x="210630" y="32072"/>
                </a:lnTo>
                <a:cubicBezTo>
                  <a:pt x="183669" y="34538"/>
                  <a:pt x="157623" y="77193"/>
                  <a:pt x="145527" y="138517"/>
                </a:cubicBezTo>
                <a:lnTo>
                  <a:pt x="280664" y="138517"/>
                </a:lnTo>
                <a:cubicBezTo>
                  <a:pt x="268600" y="77365"/>
                  <a:pt x="242666" y="34778"/>
                  <a:pt x="215786" y="32094"/>
                </a:cubicBezTo>
                <a:lnTo>
                  <a:pt x="213095" y="31959"/>
                </a:lnTo>
                <a:close/>
                <a:moveTo>
                  <a:pt x="279571" y="44546"/>
                </a:moveTo>
                <a:lnTo>
                  <a:pt x="281846" y="48255"/>
                </a:lnTo>
                <a:cubicBezTo>
                  <a:pt x="296104" y="71958"/>
                  <a:pt x="306932" y="103062"/>
                  <a:pt x="313271" y="138526"/>
                </a:cubicBezTo>
                <a:lnTo>
                  <a:pt x="378214" y="138518"/>
                </a:lnTo>
                <a:cubicBezTo>
                  <a:pt x="359793" y="97793"/>
                  <a:pt x="326747" y="65098"/>
                  <a:pt x="285775" y="47130"/>
                </a:cubicBezTo>
                <a:lnTo>
                  <a:pt x="279571" y="445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TextBox 25"/>
          <p:cNvSpPr/>
          <p:nvPr/>
        </p:nvSpPr>
        <p:spPr>
          <a:xfrm>
            <a:off x="1126080" y="3649320"/>
            <a:ext cx="17308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MyApp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(e.g., order-service)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DNS: Local endpoints 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01" name="Rectangle: Rounded Corners 53"/>
          <p:cNvSpPr/>
          <p:nvPr/>
        </p:nvSpPr>
        <p:spPr>
          <a:xfrm>
            <a:off x="588240" y="147924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02" name="TextBox 54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03" name="TextBox 62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04" name="Graphic 64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805" name="TextBox 67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06" name="Straight Arrow Connector 31"/>
          <p:cNvSpPr/>
          <p:nvPr/>
        </p:nvSpPr>
        <p:spPr>
          <a:xfrm>
            <a:off x="2941560" y="3756240"/>
            <a:ext cx="3081600" cy="109152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Straight Arrow Connector 31"/>
          <p:cNvSpPr/>
          <p:nvPr/>
        </p:nvSpPr>
        <p:spPr>
          <a:xfrm flipV="1">
            <a:off x="7104960" y="1857600"/>
            <a:ext cx="1797480" cy="13971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Straight Arrow Connector 73"/>
          <p:cNvSpPr/>
          <p:nvPr/>
        </p:nvSpPr>
        <p:spPr>
          <a:xfrm>
            <a:off x="2941560" y="3267360"/>
            <a:ext cx="308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TextBox 59"/>
          <p:cNvSpPr/>
          <p:nvPr/>
        </p:nvSpPr>
        <p:spPr>
          <a:xfrm>
            <a:off x="1277640" y="364932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0" name="Graphic 42"/>
          <p:cNvSpPr/>
          <p:nvPr/>
        </p:nvSpPr>
        <p:spPr>
          <a:xfrm>
            <a:off x="177660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Rectangle: Rounded Corners 79"/>
          <p:cNvSpPr/>
          <p:nvPr/>
        </p:nvSpPr>
        <p:spPr>
          <a:xfrm>
            <a:off x="900000" y="2772360"/>
            <a:ext cx="10377360" cy="3129840"/>
          </a:xfrm>
          <a:prstGeom prst="roundRect">
            <a:avLst>
              <a:gd name="adj" fmla="val 342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TextBox 80"/>
          <p:cNvSpPr/>
          <p:nvPr/>
        </p:nvSpPr>
        <p:spPr>
          <a:xfrm>
            <a:off x="5830200" y="3649320"/>
            <a:ext cx="17478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3" name="TextBox 85"/>
          <p:cNvSpPr/>
          <p:nvPr/>
        </p:nvSpPr>
        <p:spPr>
          <a:xfrm>
            <a:off x="5557680" y="5218200"/>
            <a:ext cx="229320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another-service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4" name="TextBox 94"/>
          <p:cNvSpPr/>
          <p:nvPr/>
        </p:nvSpPr>
        <p:spPr>
          <a:xfrm>
            <a:off x="8514720" y="2225160"/>
            <a:ext cx="2562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Upstream 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(e.g., Azure or custom DNS)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15" name="Graphic 95" descr=""/>
          <p:cNvPicPr/>
          <p:nvPr/>
        </p:nvPicPr>
        <p:blipFill>
          <a:blip r:embed="rId4"/>
          <a:stretch/>
        </p:blipFill>
        <p:spPr>
          <a:xfrm>
            <a:off x="9469440" y="1514520"/>
            <a:ext cx="652680" cy="652680"/>
          </a:xfrm>
          <a:prstGeom prst="rect">
            <a:avLst/>
          </a:prstGeom>
          <a:ln w="0">
            <a:noFill/>
          </a:ln>
        </p:spPr>
      </p:pic>
      <p:sp>
        <p:nvSpPr>
          <p:cNvPr id="816" name="Graphic 48"/>
          <p:cNvSpPr/>
          <p:nvPr/>
        </p:nvSpPr>
        <p:spPr>
          <a:xfrm>
            <a:off x="6501960" y="3047400"/>
            <a:ext cx="405000" cy="405000"/>
          </a:xfrm>
          <a:custGeom>
            <a:avLst/>
            <a:gdLst/>
            <a:ahLst/>
            <a:rect l="l" t="t" r="r" b="b"/>
            <a:pathLst>
              <a:path w="426189" h="426189">
                <a:moveTo>
                  <a:pt x="213095" y="0"/>
                </a:moveTo>
                <a:cubicBezTo>
                  <a:pt x="330784" y="0"/>
                  <a:pt x="426189" y="95406"/>
                  <a:pt x="426189" y="213095"/>
                </a:cubicBezTo>
                <a:cubicBezTo>
                  <a:pt x="426189" y="330784"/>
                  <a:pt x="330784" y="426189"/>
                  <a:pt x="213095" y="426189"/>
                </a:cubicBezTo>
                <a:cubicBezTo>
                  <a:pt x="95406" y="426189"/>
                  <a:pt x="0" y="330784"/>
                  <a:pt x="0" y="213095"/>
                </a:cubicBezTo>
                <a:cubicBezTo>
                  <a:pt x="0" y="95406"/>
                  <a:pt x="95406" y="0"/>
                  <a:pt x="213095" y="0"/>
                </a:cubicBezTo>
                <a:close/>
                <a:moveTo>
                  <a:pt x="275712" y="308967"/>
                </a:moveTo>
                <a:lnTo>
                  <a:pt x="150478" y="308967"/>
                </a:lnTo>
                <a:cubicBezTo>
                  <a:pt x="164371" y="360404"/>
                  <a:pt x="188519" y="394230"/>
                  <a:pt x="213095" y="394230"/>
                </a:cubicBezTo>
                <a:cubicBezTo>
                  <a:pt x="237672" y="394230"/>
                  <a:pt x="261818" y="360404"/>
                  <a:pt x="275712" y="308967"/>
                </a:cubicBezTo>
                <a:close/>
                <a:moveTo>
                  <a:pt x="117394" y="308979"/>
                </a:moveTo>
                <a:lnTo>
                  <a:pt x="59388" y="308977"/>
                </a:lnTo>
                <a:cubicBezTo>
                  <a:pt x="79807" y="341640"/>
                  <a:pt x="110348" y="367326"/>
                  <a:pt x="146620" y="381644"/>
                </a:cubicBezTo>
                <a:cubicBezTo>
                  <a:pt x="135492" y="364177"/>
                  <a:pt x="126309" y="342311"/>
                  <a:pt x="119555" y="317395"/>
                </a:cubicBezTo>
                <a:lnTo>
                  <a:pt x="117394" y="308979"/>
                </a:lnTo>
                <a:close/>
                <a:moveTo>
                  <a:pt x="366803" y="308977"/>
                </a:moveTo>
                <a:lnTo>
                  <a:pt x="308796" y="308979"/>
                </a:lnTo>
                <a:cubicBezTo>
                  <a:pt x="301897" y="337398"/>
                  <a:pt x="291935" y="362236"/>
                  <a:pt x="279547" y="381644"/>
                </a:cubicBezTo>
                <a:cubicBezTo>
                  <a:pt x="313573" y="368221"/>
                  <a:pt x="342543" y="344806"/>
                  <a:pt x="362857" y="315018"/>
                </a:cubicBezTo>
                <a:lnTo>
                  <a:pt x="366803" y="308977"/>
                </a:lnTo>
                <a:close/>
                <a:moveTo>
                  <a:pt x="108554" y="170469"/>
                </a:moveTo>
                <a:lnTo>
                  <a:pt x="37017" y="170469"/>
                </a:lnTo>
                <a:lnTo>
                  <a:pt x="36915" y="170836"/>
                </a:lnTo>
                <a:cubicBezTo>
                  <a:pt x="33675" y="184394"/>
                  <a:pt x="31959" y="198543"/>
                  <a:pt x="31959" y="213095"/>
                </a:cubicBezTo>
                <a:cubicBezTo>
                  <a:pt x="31959" y="235599"/>
                  <a:pt x="36062" y="257141"/>
                  <a:pt x="43562" y="277020"/>
                </a:cubicBezTo>
                <a:lnTo>
                  <a:pt x="111170" y="277012"/>
                </a:lnTo>
                <a:cubicBezTo>
                  <a:pt x="108138" y="256790"/>
                  <a:pt x="106531" y="235309"/>
                  <a:pt x="106531" y="213095"/>
                </a:cubicBezTo>
                <a:cubicBezTo>
                  <a:pt x="106531" y="198522"/>
                  <a:pt x="107223" y="184264"/>
                  <a:pt x="108554" y="170469"/>
                </a:cubicBezTo>
                <a:close/>
                <a:moveTo>
                  <a:pt x="285470" y="170470"/>
                </a:moveTo>
                <a:lnTo>
                  <a:pt x="140719" y="170470"/>
                </a:lnTo>
                <a:cubicBezTo>
                  <a:pt x="139270" y="184112"/>
                  <a:pt x="138490" y="198381"/>
                  <a:pt x="138490" y="213095"/>
                </a:cubicBezTo>
                <a:cubicBezTo>
                  <a:pt x="138490" y="235669"/>
                  <a:pt x="140326" y="257195"/>
                  <a:pt x="143598" y="277016"/>
                </a:cubicBezTo>
                <a:lnTo>
                  <a:pt x="282592" y="277016"/>
                </a:lnTo>
                <a:cubicBezTo>
                  <a:pt x="285865" y="257195"/>
                  <a:pt x="287699" y="235669"/>
                  <a:pt x="287699" y="213095"/>
                </a:cubicBezTo>
                <a:cubicBezTo>
                  <a:pt x="287699" y="198381"/>
                  <a:pt x="286919" y="184112"/>
                  <a:pt x="285470" y="170470"/>
                </a:cubicBezTo>
                <a:close/>
                <a:moveTo>
                  <a:pt x="389183" y="170451"/>
                </a:moveTo>
                <a:lnTo>
                  <a:pt x="317636" y="170469"/>
                </a:lnTo>
                <a:cubicBezTo>
                  <a:pt x="318968" y="184264"/>
                  <a:pt x="319658" y="198522"/>
                  <a:pt x="319658" y="213095"/>
                </a:cubicBezTo>
                <a:cubicBezTo>
                  <a:pt x="319658" y="235309"/>
                  <a:pt x="318052" y="256790"/>
                  <a:pt x="315020" y="277012"/>
                </a:cubicBezTo>
                <a:lnTo>
                  <a:pt x="382629" y="277020"/>
                </a:lnTo>
                <a:cubicBezTo>
                  <a:pt x="390126" y="257141"/>
                  <a:pt x="394230" y="235599"/>
                  <a:pt x="394230" y="213095"/>
                </a:cubicBezTo>
                <a:cubicBezTo>
                  <a:pt x="394230" y="198407"/>
                  <a:pt x="392483" y="184127"/>
                  <a:pt x="389183" y="170451"/>
                </a:cubicBezTo>
                <a:close/>
                <a:moveTo>
                  <a:pt x="146642" y="44545"/>
                </a:moveTo>
                <a:lnTo>
                  <a:pt x="146154" y="44731"/>
                </a:lnTo>
                <a:cubicBezTo>
                  <a:pt x="102534" y="62089"/>
                  <a:pt x="67250" y="95909"/>
                  <a:pt x="47975" y="138518"/>
                </a:cubicBezTo>
                <a:lnTo>
                  <a:pt x="112919" y="138526"/>
                </a:lnTo>
                <a:cubicBezTo>
                  <a:pt x="119595" y="101181"/>
                  <a:pt x="131246" y="68669"/>
                  <a:pt x="146642" y="44545"/>
                </a:cubicBezTo>
                <a:close/>
                <a:moveTo>
                  <a:pt x="213095" y="31959"/>
                </a:moveTo>
                <a:lnTo>
                  <a:pt x="210630" y="32072"/>
                </a:lnTo>
                <a:cubicBezTo>
                  <a:pt x="183669" y="34538"/>
                  <a:pt x="157623" y="77193"/>
                  <a:pt x="145527" y="138517"/>
                </a:cubicBezTo>
                <a:lnTo>
                  <a:pt x="280664" y="138517"/>
                </a:lnTo>
                <a:cubicBezTo>
                  <a:pt x="268600" y="77365"/>
                  <a:pt x="242666" y="34778"/>
                  <a:pt x="215786" y="32094"/>
                </a:cubicBezTo>
                <a:lnTo>
                  <a:pt x="213095" y="31959"/>
                </a:lnTo>
                <a:close/>
                <a:moveTo>
                  <a:pt x="279571" y="44546"/>
                </a:moveTo>
                <a:lnTo>
                  <a:pt x="281846" y="48255"/>
                </a:lnTo>
                <a:cubicBezTo>
                  <a:pt x="296104" y="71958"/>
                  <a:pt x="306932" y="103062"/>
                  <a:pt x="313271" y="138526"/>
                </a:cubicBezTo>
                <a:lnTo>
                  <a:pt x="378214" y="138518"/>
                </a:lnTo>
                <a:cubicBezTo>
                  <a:pt x="359793" y="97793"/>
                  <a:pt x="326747" y="65098"/>
                  <a:pt x="285775" y="47130"/>
                </a:cubicBezTo>
                <a:lnTo>
                  <a:pt x="279571" y="445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Oval 103"/>
          <p:cNvSpPr/>
          <p:nvPr/>
        </p:nvSpPr>
        <p:spPr>
          <a:xfrm>
            <a:off x="4323960" y="3108960"/>
            <a:ext cx="316440" cy="316440"/>
          </a:xfrm>
          <a:prstGeom prst="ellipse">
            <a:avLst/>
          </a:prstGeom>
          <a:solidFill>
            <a:srgbClr val="ffb9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18" name="Oval 104"/>
          <p:cNvSpPr/>
          <p:nvPr/>
        </p:nvSpPr>
        <p:spPr>
          <a:xfrm>
            <a:off x="4323600" y="4122000"/>
            <a:ext cx="316440" cy="316440"/>
          </a:xfrm>
          <a:prstGeom prst="ellipse">
            <a:avLst/>
          </a:prstGeom>
          <a:solidFill>
            <a:srgbClr val="ff5c39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Segoe UI Semibold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19" name="Graphic 42"/>
          <p:cNvSpPr/>
          <p:nvPr/>
        </p:nvSpPr>
        <p:spPr>
          <a:xfrm>
            <a:off x="6489000" y="464796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TextBox 4"/>
          <p:cNvSpPr/>
          <p:nvPr/>
        </p:nvSpPr>
        <p:spPr>
          <a:xfrm>
            <a:off x="3216240" y="2839320"/>
            <a:ext cx="25318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lookup another-service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DNS: External endpoints 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22" name="Rectangle: Rounded Corners 19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23" name="TextBox 20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24" name="TextBox 21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25" name="Graphic 22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826" name="TextBox 27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27" name="Straight Arrow Connector 31"/>
          <p:cNvSpPr/>
          <p:nvPr/>
        </p:nvSpPr>
        <p:spPr>
          <a:xfrm flipV="1">
            <a:off x="7104960" y="1857600"/>
            <a:ext cx="1797480" cy="13971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Straight Arrow Connector 31"/>
          <p:cNvSpPr/>
          <p:nvPr/>
        </p:nvSpPr>
        <p:spPr>
          <a:xfrm>
            <a:off x="2941560" y="3267360"/>
            <a:ext cx="308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Rectangle: Rounded Corners 33"/>
          <p:cNvSpPr/>
          <p:nvPr/>
        </p:nvSpPr>
        <p:spPr>
          <a:xfrm>
            <a:off x="900000" y="2772360"/>
            <a:ext cx="10377360" cy="3129840"/>
          </a:xfrm>
          <a:prstGeom prst="roundRect">
            <a:avLst>
              <a:gd name="adj" fmla="val 342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TextBox 34"/>
          <p:cNvSpPr/>
          <p:nvPr/>
        </p:nvSpPr>
        <p:spPr>
          <a:xfrm>
            <a:off x="5830200" y="3649320"/>
            <a:ext cx="17478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1" name="TextBox 35"/>
          <p:cNvSpPr/>
          <p:nvPr/>
        </p:nvSpPr>
        <p:spPr>
          <a:xfrm>
            <a:off x="8514720" y="2225160"/>
            <a:ext cx="2562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Upstream 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(e.g., Azure or custom DNS)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32" name="Graphic 36" descr=""/>
          <p:cNvPicPr/>
          <p:nvPr/>
        </p:nvPicPr>
        <p:blipFill>
          <a:blip r:embed="rId4"/>
          <a:stretch/>
        </p:blipFill>
        <p:spPr>
          <a:xfrm>
            <a:off x="9469440" y="1514520"/>
            <a:ext cx="652680" cy="652680"/>
          </a:xfrm>
          <a:prstGeom prst="rect">
            <a:avLst/>
          </a:prstGeom>
          <a:ln w="0">
            <a:noFill/>
          </a:ln>
        </p:spPr>
      </p:pic>
      <p:sp>
        <p:nvSpPr>
          <p:cNvPr id="833" name="Graphic 48"/>
          <p:cNvSpPr/>
          <p:nvPr/>
        </p:nvSpPr>
        <p:spPr>
          <a:xfrm>
            <a:off x="6501960" y="3047400"/>
            <a:ext cx="405000" cy="405000"/>
          </a:xfrm>
          <a:custGeom>
            <a:avLst/>
            <a:gdLst/>
            <a:ahLst/>
            <a:rect l="l" t="t" r="r" b="b"/>
            <a:pathLst>
              <a:path w="426189" h="426189">
                <a:moveTo>
                  <a:pt x="213095" y="0"/>
                </a:moveTo>
                <a:cubicBezTo>
                  <a:pt x="330784" y="0"/>
                  <a:pt x="426189" y="95406"/>
                  <a:pt x="426189" y="213095"/>
                </a:cubicBezTo>
                <a:cubicBezTo>
                  <a:pt x="426189" y="330784"/>
                  <a:pt x="330784" y="426189"/>
                  <a:pt x="213095" y="426189"/>
                </a:cubicBezTo>
                <a:cubicBezTo>
                  <a:pt x="95406" y="426189"/>
                  <a:pt x="0" y="330784"/>
                  <a:pt x="0" y="213095"/>
                </a:cubicBezTo>
                <a:cubicBezTo>
                  <a:pt x="0" y="95406"/>
                  <a:pt x="95406" y="0"/>
                  <a:pt x="213095" y="0"/>
                </a:cubicBezTo>
                <a:close/>
                <a:moveTo>
                  <a:pt x="275712" y="308967"/>
                </a:moveTo>
                <a:lnTo>
                  <a:pt x="150478" y="308967"/>
                </a:lnTo>
                <a:cubicBezTo>
                  <a:pt x="164371" y="360404"/>
                  <a:pt x="188519" y="394230"/>
                  <a:pt x="213095" y="394230"/>
                </a:cubicBezTo>
                <a:cubicBezTo>
                  <a:pt x="237672" y="394230"/>
                  <a:pt x="261818" y="360404"/>
                  <a:pt x="275712" y="308967"/>
                </a:cubicBezTo>
                <a:close/>
                <a:moveTo>
                  <a:pt x="117394" y="308979"/>
                </a:moveTo>
                <a:lnTo>
                  <a:pt x="59388" y="308977"/>
                </a:lnTo>
                <a:cubicBezTo>
                  <a:pt x="79807" y="341640"/>
                  <a:pt x="110348" y="367326"/>
                  <a:pt x="146620" y="381644"/>
                </a:cubicBezTo>
                <a:cubicBezTo>
                  <a:pt x="135492" y="364177"/>
                  <a:pt x="126309" y="342311"/>
                  <a:pt x="119555" y="317395"/>
                </a:cubicBezTo>
                <a:lnTo>
                  <a:pt x="117394" y="308979"/>
                </a:lnTo>
                <a:close/>
                <a:moveTo>
                  <a:pt x="366803" y="308977"/>
                </a:moveTo>
                <a:lnTo>
                  <a:pt x="308796" y="308979"/>
                </a:lnTo>
                <a:cubicBezTo>
                  <a:pt x="301897" y="337398"/>
                  <a:pt x="291935" y="362236"/>
                  <a:pt x="279547" y="381644"/>
                </a:cubicBezTo>
                <a:cubicBezTo>
                  <a:pt x="313573" y="368221"/>
                  <a:pt x="342543" y="344806"/>
                  <a:pt x="362857" y="315018"/>
                </a:cubicBezTo>
                <a:lnTo>
                  <a:pt x="366803" y="308977"/>
                </a:lnTo>
                <a:close/>
                <a:moveTo>
                  <a:pt x="108554" y="170469"/>
                </a:moveTo>
                <a:lnTo>
                  <a:pt x="37017" y="170469"/>
                </a:lnTo>
                <a:lnTo>
                  <a:pt x="36915" y="170836"/>
                </a:lnTo>
                <a:cubicBezTo>
                  <a:pt x="33675" y="184394"/>
                  <a:pt x="31959" y="198543"/>
                  <a:pt x="31959" y="213095"/>
                </a:cubicBezTo>
                <a:cubicBezTo>
                  <a:pt x="31959" y="235599"/>
                  <a:pt x="36062" y="257141"/>
                  <a:pt x="43562" y="277020"/>
                </a:cubicBezTo>
                <a:lnTo>
                  <a:pt x="111170" y="277012"/>
                </a:lnTo>
                <a:cubicBezTo>
                  <a:pt x="108138" y="256790"/>
                  <a:pt x="106531" y="235309"/>
                  <a:pt x="106531" y="213095"/>
                </a:cubicBezTo>
                <a:cubicBezTo>
                  <a:pt x="106531" y="198522"/>
                  <a:pt x="107223" y="184264"/>
                  <a:pt x="108554" y="170469"/>
                </a:cubicBezTo>
                <a:close/>
                <a:moveTo>
                  <a:pt x="285470" y="170470"/>
                </a:moveTo>
                <a:lnTo>
                  <a:pt x="140719" y="170470"/>
                </a:lnTo>
                <a:cubicBezTo>
                  <a:pt x="139270" y="184112"/>
                  <a:pt x="138490" y="198381"/>
                  <a:pt x="138490" y="213095"/>
                </a:cubicBezTo>
                <a:cubicBezTo>
                  <a:pt x="138490" y="235669"/>
                  <a:pt x="140326" y="257195"/>
                  <a:pt x="143598" y="277016"/>
                </a:cubicBezTo>
                <a:lnTo>
                  <a:pt x="282592" y="277016"/>
                </a:lnTo>
                <a:cubicBezTo>
                  <a:pt x="285865" y="257195"/>
                  <a:pt x="287699" y="235669"/>
                  <a:pt x="287699" y="213095"/>
                </a:cubicBezTo>
                <a:cubicBezTo>
                  <a:pt x="287699" y="198381"/>
                  <a:pt x="286919" y="184112"/>
                  <a:pt x="285470" y="170470"/>
                </a:cubicBezTo>
                <a:close/>
                <a:moveTo>
                  <a:pt x="389183" y="170451"/>
                </a:moveTo>
                <a:lnTo>
                  <a:pt x="317636" y="170469"/>
                </a:lnTo>
                <a:cubicBezTo>
                  <a:pt x="318968" y="184264"/>
                  <a:pt x="319658" y="198522"/>
                  <a:pt x="319658" y="213095"/>
                </a:cubicBezTo>
                <a:cubicBezTo>
                  <a:pt x="319658" y="235309"/>
                  <a:pt x="318052" y="256790"/>
                  <a:pt x="315020" y="277012"/>
                </a:cubicBezTo>
                <a:lnTo>
                  <a:pt x="382629" y="277020"/>
                </a:lnTo>
                <a:cubicBezTo>
                  <a:pt x="390126" y="257141"/>
                  <a:pt x="394230" y="235599"/>
                  <a:pt x="394230" y="213095"/>
                </a:cubicBezTo>
                <a:cubicBezTo>
                  <a:pt x="394230" y="198407"/>
                  <a:pt x="392483" y="184127"/>
                  <a:pt x="389183" y="170451"/>
                </a:cubicBezTo>
                <a:close/>
                <a:moveTo>
                  <a:pt x="146642" y="44545"/>
                </a:moveTo>
                <a:lnTo>
                  <a:pt x="146154" y="44731"/>
                </a:lnTo>
                <a:cubicBezTo>
                  <a:pt x="102534" y="62089"/>
                  <a:pt x="67250" y="95909"/>
                  <a:pt x="47975" y="138518"/>
                </a:cubicBezTo>
                <a:lnTo>
                  <a:pt x="112919" y="138526"/>
                </a:lnTo>
                <a:cubicBezTo>
                  <a:pt x="119595" y="101181"/>
                  <a:pt x="131246" y="68669"/>
                  <a:pt x="146642" y="44545"/>
                </a:cubicBezTo>
                <a:close/>
                <a:moveTo>
                  <a:pt x="213095" y="31959"/>
                </a:moveTo>
                <a:lnTo>
                  <a:pt x="210630" y="32072"/>
                </a:lnTo>
                <a:cubicBezTo>
                  <a:pt x="183669" y="34538"/>
                  <a:pt x="157623" y="77193"/>
                  <a:pt x="145527" y="138517"/>
                </a:cubicBezTo>
                <a:lnTo>
                  <a:pt x="280664" y="138517"/>
                </a:lnTo>
                <a:cubicBezTo>
                  <a:pt x="268600" y="77365"/>
                  <a:pt x="242666" y="34778"/>
                  <a:pt x="215786" y="32094"/>
                </a:cubicBezTo>
                <a:lnTo>
                  <a:pt x="213095" y="31959"/>
                </a:lnTo>
                <a:close/>
                <a:moveTo>
                  <a:pt x="279571" y="44546"/>
                </a:moveTo>
                <a:lnTo>
                  <a:pt x="281846" y="48255"/>
                </a:lnTo>
                <a:cubicBezTo>
                  <a:pt x="296104" y="71958"/>
                  <a:pt x="306932" y="103062"/>
                  <a:pt x="313271" y="138526"/>
                </a:cubicBezTo>
                <a:lnTo>
                  <a:pt x="378214" y="138518"/>
                </a:lnTo>
                <a:cubicBezTo>
                  <a:pt x="359793" y="97793"/>
                  <a:pt x="326747" y="65098"/>
                  <a:pt x="285775" y="47130"/>
                </a:cubicBezTo>
                <a:lnTo>
                  <a:pt x="279571" y="445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TextBox 41"/>
          <p:cNvSpPr/>
          <p:nvPr/>
        </p:nvSpPr>
        <p:spPr>
          <a:xfrm>
            <a:off x="1277640" y="364932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35" name="Graphic 42"/>
          <p:cNvSpPr/>
          <p:nvPr/>
        </p:nvSpPr>
        <p:spPr>
          <a:xfrm>
            <a:off x="177660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TextBox 43"/>
          <p:cNvSpPr/>
          <p:nvPr/>
        </p:nvSpPr>
        <p:spPr>
          <a:xfrm>
            <a:off x="518184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37" name="Picture 44" descr=""/>
          <p:cNvPicPr/>
          <p:nvPr/>
        </p:nvPicPr>
        <p:blipFill>
          <a:blip r:embed="rId5"/>
          <a:stretch/>
        </p:blipFill>
        <p:spPr>
          <a:xfrm>
            <a:off x="537012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838" name="Oval 45"/>
          <p:cNvSpPr/>
          <p:nvPr/>
        </p:nvSpPr>
        <p:spPr>
          <a:xfrm>
            <a:off x="4323960" y="3108960"/>
            <a:ext cx="316440" cy="316440"/>
          </a:xfrm>
          <a:prstGeom prst="ellipse">
            <a:avLst/>
          </a:prstGeom>
          <a:solidFill>
            <a:srgbClr val="ffb900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9" name="Oval 46"/>
          <p:cNvSpPr/>
          <p:nvPr/>
        </p:nvSpPr>
        <p:spPr>
          <a:xfrm>
            <a:off x="7844040" y="2066760"/>
            <a:ext cx="316440" cy="316440"/>
          </a:xfrm>
          <a:prstGeom prst="ellipse">
            <a:avLst/>
          </a:prstGeom>
          <a:solidFill>
            <a:schemeClr val="accent3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0" name="Straight Arrow Connector 31"/>
          <p:cNvSpPr/>
          <p:nvPr/>
        </p:nvSpPr>
        <p:spPr>
          <a:xfrm flipV="1">
            <a:off x="2941560" y="1857600"/>
            <a:ext cx="2181600" cy="120852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Oval 48"/>
          <p:cNvSpPr/>
          <p:nvPr/>
        </p:nvSpPr>
        <p:spPr>
          <a:xfrm>
            <a:off x="3875040" y="2066760"/>
            <a:ext cx="316440" cy="316440"/>
          </a:xfrm>
          <a:prstGeom prst="ellipse">
            <a:avLst/>
          </a:prstGeom>
          <a:solidFill>
            <a:schemeClr val="accent5"/>
          </a:solidFill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Segoe UI Semibold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42" name="TextBox 1"/>
          <p:cNvSpPr/>
          <p:nvPr/>
        </p:nvSpPr>
        <p:spPr>
          <a:xfrm>
            <a:off x="3109320" y="3426840"/>
            <a:ext cx="27460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lookup externalendpoint.com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585360" y="3152160"/>
            <a:ext cx="62175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52" strike="noStrike">
                <a:solidFill>
                  <a:srgbClr val="fae4a2"/>
                </a:solidFill>
                <a:latin typeface="Segoe UI Semibold"/>
              </a:rPr>
              <a:t>Demo</a:t>
            </a:r>
            <a:endParaRPr b="0" lang="en-US" sz="40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Rectangle: Rounded Corners 17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45" name="Straight Arrow Connector 68"/>
          <p:cNvSpPr/>
          <p:nvPr/>
        </p:nvSpPr>
        <p:spPr>
          <a:xfrm>
            <a:off x="1892160" y="4497480"/>
            <a:ext cx="15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>
                <a:alpha val="30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Demo: Simulate an issue with the external endpoint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47" name="TextBox 18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48" name="Rectangle: Rounded Corners 21"/>
          <p:cNvSpPr/>
          <p:nvPr/>
        </p:nvSpPr>
        <p:spPr>
          <a:xfrm>
            <a:off x="2955600" y="2772360"/>
            <a:ext cx="8321760" cy="3129840"/>
          </a:xfrm>
          <a:prstGeom prst="roundRect">
            <a:avLst>
              <a:gd name="adj" fmla="val 327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TextBox 24"/>
          <p:cNvSpPr/>
          <p:nvPr/>
        </p:nvSpPr>
        <p:spPr>
          <a:xfrm>
            <a:off x="516276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0" name="TextBox 32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51" name="Graphic 34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852" name="Straight Arrow Connector 31"/>
          <p:cNvSpPr/>
          <p:nvPr/>
        </p:nvSpPr>
        <p:spPr>
          <a:xfrm flipV="1">
            <a:off x="6454800" y="3263040"/>
            <a:ext cx="1107720" cy="11055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Graphic 14"/>
          <p:cNvSpPr/>
          <p:nvPr/>
        </p:nvSpPr>
        <p:spPr>
          <a:xfrm>
            <a:off x="5708160" y="4291200"/>
            <a:ext cx="412200" cy="412200"/>
          </a:xfrm>
          <a:custGeom>
            <a:avLst/>
            <a:gdLst/>
            <a:ahLst/>
            <a:rect l="l" t="t" r="r" b="b"/>
            <a:pathLst>
              <a:path w="277924" h="277924">
                <a:moveTo>
                  <a:pt x="0" y="50181"/>
                </a:moveTo>
                <a:cubicBezTo>
                  <a:pt x="0" y="22467"/>
                  <a:pt x="22467" y="0"/>
                  <a:pt x="50181" y="0"/>
                </a:cubicBezTo>
                <a:lnTo>
                  <a:pt x="227744" y="0"/>
                </a:lnTo>
                <a:cubicBezTo>
                  <a:pt x="255457" y="0"/>
                  <a:pt x="277925" y="22467"/>
                  <a:pt x="277925" y="50181"/>
                </a:cubicBezTo>
                <a:lnTo>
                  <a:pt x="277925" y="227744"/>
                </a:lnTo>
                <a:cubicBezTo>
                  <a:pt x="277925" y="255457"/>
                  <a:pt x="255457" y="277925"/>
                  <a:pt x="227744" y="277925"/>
                </a:cubicBezTo>
                <a:lnTo>
                  <a:pt x="50181" y="277925"/>
                </a:lnTo>
                <a:cubicBezTo>
                  <a:pt x="22467" y="277925"/>
                  <a:pt x="0" y="255457"/>
                  <a:pt x="0" y="227744"/>
                </a:cubicBezTo>
                <a:lnTo>
                  <a:pt x="0" y="50181"/>
                </a:lnTo>
                <a:close/>
                <a:moveTo>
                  <a:pt x="50181" y="23160"/>
                </a:moveTo>
                <a:cubicBezTo>
                  <a:pt x="35258" y="23160"/>
                  <a:pt x="23160" y="35258"/>
                  <a:pt x="23160" y="50181"/>
                </a:cubicBezTo>
                <a:lnTo>
                  <a:pt x="23160" y="54041"/>
                </a:lnTo>
                <a:lnTo>
                  <a:pt x="254764" y="54041"/>
                </a:lnTo>
                <a:lnTo>
                  <a:pt x="254764" y="50181"/>
                </a:lnTo>
                <a:cubicBezTo>
                  <a:pt x="254764" y="35258"/>
                  <a:pt x="242667" y="23160"/>
                  <a:pt x="227744" y="23160"/>
                </a:cubicBezTo>
                <a:lnTo>
                  <a:pt x="50181" y="23160"/>
                </a:lnTo>
                <a:close/>
                <a:moveTo>
                  <a:pt x="23160" y="227744"/>
                </a:moveTo>
                <a:cubicBezTo>
                  <a:pt x="23160" y="242667"/>
                  <a:pt x="35258" y="254764"/>
                  <a:pt x="50181" y="254764"/>
                </a:cubicBezTo>
                <a:lnTo>
                  <a:pt x="227744" y="254764"/>
                </a:lnTo>
                <a:cubicBezTo>
                  <a:pt x="242667" y="254764"/>
                  <a:pt x="254764" y="242667"/>
                  <a:pt x="254764" y="227744"/>
                </a:cubicBezTo>
                <a:lnTo>
                  <a:pt x="254764" y="77201"/>
                </a:lnTo>
                <a:lnTo>
                  <a:pt x="23160" y="77201"/>
                </a:lnTo>
                <a:lnTo>
                  <a:pt x="23160" y="227744"/>
                </a:lnTo>
                <a:close/>
                <a:moveTo>
                  <a:pt x="59445" y="100362"/>
                </a:moveTo>
                <a:lnTo>
                  <a:pt x="110398" y="100362"/>
                </a:lnTo>
                <a:cubicBezTo>
                  <a:pt x="117645" y="100362"/>
                  <a:pt x="123522" y="106238"/>
                  <a:pt x="123522" y="113486"/>
                </a:cubicBezTo>
                <a:lnTo>
                  <a:pt x="123522" y="218480"/>
                </a:lnTo>
                <a:cubicBezTo>
                  <a:pt x="123522" y="225727"/>
                  <a:pt x="117645" y="231604"/>
                  <a:pt x="110398" y="231604"/>
                </a:cubicBezTo>
                <a:lnTo>
                  <a:pt x="59445" y="231604"/>
                </a:lnTo>
                <a:cubicBezTo>
                  <a:pt x="52197" y="231604"/>
                  <a:pt x="46321" y="225727"/>
                  <a:pt x="46321" y="218480"/>
                </a:cubicBezTo>
                <a:lnTo>
                  <a:pt x="46321" y="113486"/>
                </a:lnTo>
                <a:cubicBezTo>
                  <a:pt x="46321" y="106238"/>
                  <a:pt x="52197" y="100362"/>
                  <a:pt x="59445" y="100362"/>
                </a:cubicBezTo>
                <a:close/>
                <a:moveTo>
                  <a:pt x="69481" y="208443"/>
                </a:moveTo>
                <a:lnTo>
                  <a:pt x="100362" y="208443"/>
                </a:lnTo>
                <a:lnTo>
                  <a:pt x="100362" y="123522"/>
                </a:lnTo>
                <a:lnTo>
                  <a:pt x="69481" y="123522"/>
                </a:lnTo>
                <a:lnTo>
                  <a:pt x="69481" y="208443"/>
                </a:lnTo>
                <a:close/>
                <a:moveTo>
                  <a:pt x="138962" y="111942"/>
                </a:moveTo>
                <a:cubicBezTo>
                  <a:pt x="138962" y="105546"/>
                  <a:pt x="144147" y="100362"/>
                  <a:pt x="150542" y="100362"/>
                </a:cubicBezTo>
                <a:lnTo>
                  <a:pt x="220024" y="100362"/>
                </a:lnTo>
                <a:cubicBezTo>
                  <a:pt x="226419" y="100362"/>
                  <a:pt x="231604" y="105546"/>
                  <a:pt x="231604" y="111942"/>
                </a:cubicBezTo>
                <a:cubicBezTo>
                  <a:pt x="231604" y="118337"/>
                  <a:pt x="226419" y="123522"/>
                  <a:pt x="220024" y="123522"/>
                </a:cubicBezTo>
                <a:lnTo>
                  <a:pt x="150542" y="123522"/>
                </a:lnTo>
                <a:cubicBezTo>
                  <a:pt x="144147" y="123522"/>
                  <a:pt x="138962" y="118337"/>
                  <a:pt x="138962" y="111942"/>
                </a:cubicBezTo>
                <a:close/>
                <a:moveTo>
                  <a:pt x="150542" y="146682"/>
                </a:moveTo>
                <a:cubicBezTo>
                  <a:pt x="144147" y="146682"/>
                  <a:pt x="138962" y="151867"/>
                  <a:pt x="138962" y="158263"/>
                </a:cubicBezTo>
                <a:cubicBezTo>
                  <a:pt x="138962" y="164658"/>
                  <a:pt x="144147" y="169843"/>
                  <a:pt x="150542" y="169843"/>
                </a:cubicBezTo>
                <a:lnTo>
                  <a:pt x="204583" y="169843"/>
                </a:lnTo>
                <a:cubicBezTo>
                  <a:pt x="210979" y="169843"/>
                  <a:pt x="216164" y="164658"/>
                  <a:pt x="216164" y="158263"/>
                </a:cubicBezTo>
                <a:cubicBezTo>
                  <a:pt x="216164" y="151867"/>
                  <a:pt x="210979" y="146682"/>
                  <a:pt x="204583" y="146682"/>
                </a:cubicBezTo>
                <a:lnTo>
                  <a:pt x="150542" y="1466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Rectangle: Rounded Corners 51"/>
          <p:cNvSpPr/>
          <p:nvPr/>
        </p:nvSpPr>
        <p:spPr>
          <a:xfrm>
            <a:off x="7242480" y="1432800"/>
            <a:ext cx="3859200" cy="2688840"/>
          </a:xfrm>
          <a:prstGeom prst="roundRect">
            <a:avLst>
              <a:gd name="adj" fmla="val 3243"/>
            </a:avLst>
          </a:prstGeom>
          <a:noFill/>
          <a:ln w="19050">
            <a:solidFill>
              <a:srgbClr val="ffb9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TextBox 57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56" name="TextBox 60"/>
          <p:cNvSpPr/>
          <p:nvPr/>
        </p:nvSpPr>
        <p:spPr>
          <a:xfrm>
            <a:off x="997416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57" name="Picture 61" descr=""/>
          <p:cNvPicPr/>
          <p:nvPr/>
        </p:nvPicPr>
        <p:blipFill>
          <a:blip r:embed="rId4"/>
          <a:stretch/>
        </p:blipFill>
        <p:spPr>
          <a:xfrm>
            <a:off x="1016208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858" name="Straight Arrow Connector 31"/>
          <p:cNvSpPr/>
          <p:nvPr/>
        </p:nvSpPr>
        <p:spPr>
          <a:xfrm flipV="1">
            <a:off x="8453520" y="2469600"/>
            <a:ext cx="1560240" cy="6663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Straight Arrow Connector 63"/>
          <p:cNvSpPr/>
          <p:nvPr/>
        </p:nvSpPr>
        <p:spPr>
          <a:xfrm>
            <a:off x="8453520" y="337968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Graphic 42"/>
          <p:cNvSpPr/>
          <p:nvPr/>
        </p:nvSpPr>
        <p:spPr>
          <a:xfrm>
            <a:off x="784764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TextBox 66"/>
          <p:cNvSpPr/>
          <p:nvPr/>
        </p:nvSpPr>
        <p:spPr>
          <a:xfrm>
            <a:off x="317880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ingress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62" name="Graphic 67" descr=""/>
          <p:cNvPicPr/>
          <p:nvPr/>
        </p:nvPicPr>
        <p:blipFill>
          <a:blip r:embed="rId5"/>
          <a:stretch/>
        </p:blipFill>
        <p:spPr>
          <a:xfrm>
            <a:off x="3663360" y="4210920"/>
            <a:ext cx="573120" cy="573120"/>
          </a:xfrm>
          <a:prstGeom prst="rect">
            <a:avLst/>
          </a:prstGeom>
          <a:ln w="0">
            <a:noFill/>
          </a:ln>
        </p:spPr>
      </p:pic>
      <p:sp>
        <p:nvSpPr>
          <p:cNvPr id="863" name="Straight Arrow Connector 69"/>
          <p:cNvSpPr/>
          <p:nvPr/>
        </p:nvSpPr>
        <p:spPr>
          <a:xfrm>
            <a:off x="4502160" y="4497480"/>
            <a:ext cx="91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Graphic 106"/>
          <p:cNvSpPr/>
          <p:nvPr/>
        </p:nvSpPr>
        <p:spPr>
          <a:xfrm>
            <a:off x="1110960" y="4274280"/>
            <a:ext cx="356760" cy="445680"/>
          </a:xfrm>
          <a:custGeom>
            <a:avLst/>
            <a:gdLst/>
            <a:ahLst/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TextBox 71"/>
          <p:cNvSpPr/>
          <p:nvPr/>
        </p:nvSpPr>
        <p:spPr>
          <a:xfrm>
            <a:off x="7348320" y="549576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product-service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6" name="Straight Arrow Connector 31"/>
          <p:cNvSpPr/>
          <p:nvPr/>
        </p:nvSpPr>
        <p:spPr>
          <a:xfrm>
            <a:off x="6454800" y="4610160"/>
            <a:ext cx="1107720" cy="5086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Graphic 101"/>
          <p:cNvSpPr/>
          <p:nvPr/>
        </p:nvSpPr>
        <p:spPr>
          <a:xfrm>
            <a:off x="7851240" y="4935960"/>
            <a:ext cx="423000" cy="412920"/>
          </a:xfrm>
          <a:custGeom>
            <a:avLst/>
            <a:gdLst/>
            <a:ahLst/>
            <a:rect l="l" t="t" r="r" b="b"/>
            <a:pathLst>
              <a:path w="305683" h="298433">
                <a:moveTo>
                  <a:pt x="131308" y="4199"/>
                </a:moveTo>
                <a:cubicBezTo>
                  <a:pt x="145119" y="-1400"/>
                  <a:pt x="160565" y="-1400"/>
                  <a:pt x="174376" y="4199"/>
                </a:cubicBezTo>
                <a:lnTo>
                  <a:pt x="288985" y="50662"/>
                </a:lnTo>
                <a:cubicBezTo>
                  <a:pt x="299079" y="54754"/>
                  <a:pt x="305683" y="64558"/>
                  <a:pt x="305683" y="75450"/>
                </a:cubicBezTo>
                <a:lnTo>
                  <a:pt x="305683" y="222984"/>
                </a:lnTo>
                <a:cubicBezTo>
                  <a:pt x="305683" y="233876"/>
                  <a:pt x="299079" y="243679"/>
                  <a:pt x="288985" y="247772"/>
                </a:cubicBezTo>
                <a:lnTo>
                  <a:pt x="174376" y="294234"/>
                </a:lnTo>
                <a:cubicBezTo>
                  <a:pt x="160565" y="299833"/>
                  <a:pt x="145119" y="299833"/>
                  <a:pt x="131308" y="294234"/>
                </a:cubicBezTo>
                <a:lnTo>
                  <a:pt x="16698" y="247772"/>
                </a:lnTo>
                <a:cubicBezTo>
                  <a:pt x="6604" y="243679"/>
                  <a:pt x="0" y="233876"/>
                  <a:pt x="0" y="222984"/>
                </a:cubicBezTo>
                <a:lnTo>
                  <a:pt x="0" y="75450"/>
                </a:lnTo>
                <a:cubicBezTo>
                  <a:pt x="0" y="64558"/>
                  <a:pt x="6604" y="54754"/>
                  <a:pt x="16698" y="50662"/>
                </a:cubicBezTo>
                <a:lnTo>
                  <a:pt x="131308" y="4199"/>
                </a:lnTo>
                <a:close/>
                <a:moveTo>
                  <a:pt x="165761" y="25446"/>
                </a:moveTo>
                <a:cubicBezTo>
                  <a:pt x="157476" y="22086"/>
                  <a:pt x="148208" y="22086"/>
                  <a:pt x="139922" y="25446"/>
                </a:cubicBezTo>
                <a:lnTo>
                  <a:pt x="110672" y="37303"/>
                </a:lnTo>
                <a:lnTo>
                  <a:pt x="225714" y="82042"/>
                </a:lnTo>
                <a:lnTo>
                  <a:pt x="266510" y="66289"/>
                </a:lnTo>
                <a:lnTo>
                  <a:pt x="165761" y="25446"/>
                </a:lnTo>
                <a:close/>
                <a:moveTo>
                  <a:pt x="193973" y="94297"/>
                </a:moveTo>
                <a:lnTo>
                  <a:pt x="79703" y="49859"/>
                </a:lnTo>
                <a:lnTo>
                  <a:pt x="39590" y="66120"/>
                </a:lnTo>
                <a:lnTo>
                  <a:pt x="152862" y="110170"/>
                </a:lnTo>
                <a:lnTo>
                  <a:pt x="193973" y="94297"/>
                </a:lnTo>
                <a:close/>
                <a:moveTo>
                  <a:pt x="22926" y="222984"/>
                </a:moveTo>
                <a:cubicBezTo>
                  <a:pt x="22926" y="224540"/>
                  <a:pt x="23870" y="225940"/>
                  <a:pt x="25312" y="226525"/>
                </a:cubicBezTo>
                <a:lnTo>
                  <a:pt x="139922" y="272988"/>
                </a:lnTo>
                <a:cubicBezTo>
                  <a:pt x="140405" y="273185"/>
                  <a:pt x="140894" y="273370"/>
                  <a:pt x="141383" y="273543"/>
                </a:cubicBezTo>
                <a:lnTo>
                  <a:pt x="141383" y="130305"/>
                </a:lnTo>
                <a:lnTo>
                  <a:pt x="22926" y="84239"/>
                </a:lnTo>
                <a:lnTo>
                  <a:pt x="22926" y="222984"/>
                </a:lnTo>
                <a:close/>
                <a:moveTo>
                  <a:pt x="165761" y="272988"/>
                </a:moveTo>
                <a:lnTo>
                  <a:pt x="280371" y="226525"/>
                </a:lnTo>
                <a:cubicBezTo>
                  <a:pt x="281814" y="225940"/>
                  <a:pt x="282757" y="224540"/>
                  <a:pt x="282757" y="222984"/>
                </a:cubicBezTo>
                <a:lnTo>
                  <a:pt x="282757" y="84592"/>
                </a:lnTo>
                <a:lnTo>
                  <a:pt x="164309" y="130325"/>
                </a:lnTo>
                <a:lnTo>
                  <a:pt x="164309" y="273539"/>
                </a:lnTo>
                <a:cubicBezTo>
                  <a:pt x="164797" y="273367"/>
                  <a:pt x="165281" y="273183"/>
                  <a:pt x="165761" y="2729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TextBox 74"/>
          <p:cNvSpPr/>
          <p:nvPr/>
        </p:nvSpPr>
        <p:spPr>
          <a:xfrm>
            <a:off x="813240" y="4841640"/>
            <a:ext cx="951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Customer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69" name="TextBox 1"/>
          <p:cNvSpPr/>
          <p:nvPr/>
        </p:nvSpPr>
        <p:spPr>
          <a:xfrm>
            <a:off x="973332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rabbitmq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0" name="TextBox 2"/>
          <p:cNvSpPr/>
          <p:nvPr/>
        </p:nvSpPr>
        <p:spPr>
          <a:xfrm>
            <a:off x="733860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1" name="Graphic 53"/>
          <p:cNvSpPr/>
          <p:nvPr/>
        </p:nvSpPr>
        <p:spPr>
          <a:xfrm>
            <a:off x="10262160" y="3027960"/>
            <a:ext cx="370800" cy="463680"/>
          </a:xfrm>
          <a:custGeom>
            <a:avLst/>
            <a:gdLst/>
            <a:ahLst/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Demo: Order-service &lt;-&gt; kube-dns 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3" name="Rectangle: Rounded Corners 4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74" name="TextBox 6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75" name="TextBox 8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76" name="Graphic 9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877" name="TextBox 10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78" name="Straight Arrow Connector 31"/>
          <p:cNvSpPr/>
          <p:nvPr/>
        </p:nvSpPr>
        <p:spPr>
          <a:xfrm flipV="1">
            <a:off x="7104960" y="1857600"/>
            <a:ext cx="1797480" cy="13971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Straight Arrow Connector 13"/>
          <p:cNvSpPr/>
          <p:nvPr/>
        </p:nvSpPr>
        <p:spPr>
          <a:xfrm>
            <a:off x="2941560" y="3267360"/>
            <a:ext cx="308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Rectangle: Rounded Corners 14"/>
          <p:cNvSpPr/>
          <p:nvPr/>
        </p:nvSpPr>
        <p:spPr>
          <a:xfrm>
            <a:off x="900000" y="2772360"/>
            <a:ext cx="10377360" cy="3129840"/>
          </a:xfrm>
          <a:prstGeom prst="roundRect">
            <a:avLst>
              <a:gd name="adj" fmla="val 342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TextBox 21"/>
          <p:cNvSpPr/>
          <p:nvPr/>
        </p:nvSpPr>
        <p:spPr>
          <a:xfrm>
            <a:off x="5830200" y="3649320"/>
            <a:ext cx="17478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82" name="Graphic 25" descr=""/>
          <p:cNvPicPr/>
          <p:nvPr/>
        </p:nvPicPr>
        <p:blipFill>
          <a:blip r:embed="rId4"/>
          <a:stretch/>
        </p:blipFill>
        <p:spPr>
          <a:xfrm>
            <a:off x="9469440" y="1514520"/>
            <a:ext cx="652680" cy="652680"/>
          </a:xfrm>
          <a:prstGeom prst="rect">
            <a:avLst/>
          </a:prstGeom>
          <a:ln w="0">
            <a:noFill/>
          </a:ln>
        </p:spPr>
      </p:pic>
      <p:sp>
        <p:nvSpPr>
          <p:cNvPr id="883" name="Graphic 48"/>
          <p:cNvSpPr/>
          <p:nvPr/>
        </p:nvSpPr>
        <p:spPr>
          <a:xfrm>
            <a:off x="6501960" y="3047400"/>
            <a:ext cx="405000" cy="405000"/>
          </a:xfrm>
          <a:custGeom>
            <a:avLst/>
            <a:gdLst/>
            <a:ahLst/>
            <a:rect l="l" t="t" r="r" b="b"/>
            <a:pathLst>
              <a:path w="426189" h="426189">
                <a:moveTo>
                  <a:pt x="213095" y="0"/>
                </a:moveTo>
                <a:cubicBezTo>
                  <a:pt x="330784" y="0"/>
                  <a:pt x="426189" y="95406"/>
                  <a:pt x="426189" y="213095"/>
                </a:cubicBezTo>
                <a:cubicBezTo>
                  <a:pt x="426189" y="330784"/>
                  <a:pt x="330784" y="426189"/>
                  <a:pt x="213095" y="426189"/>
                </a:cubicBezTo>
                <a:cubicBezTo>
                  <a:pt x="95406" y="426189"/>
                  <a:pt x="0" y="330784"/>
                  <a:pt x="0" y="213095"/>
                </a:cubicBezTo>
                <a:cubicBezTo>
                  <a:pt x="0" y="95406"/>
                  <a:pt x="95406" y="0"/>
                  <a:pt x="213095" y="0"/>
                </a:cubicBezTo>
                <a:close/>
                <a:moveTo>
                  <a:pt x="275712" y="308967"/>
                </a:moveTo>
                <a:lnTo>
                  <a:pt x="150478" y="308967"/>
                </a:lnTo>
                <a:cubicBezTo>
                  <a:pt x="164371" y="360404"/>
                  <a:pt x="188519" y="394230"/>
                  <a:pt x="213095" y="394230"/>
                </a:cubicBezTo>
                <a:cubicBezTo>
                  <a:pt x="237672" y="394230"/>
                  <a:pt x="261818" y="360404"/>
                  <a:pt x="275712" y="308967"/>
                </a:cubicBezTo>
                <a:close/>
                <a:moveTo>
                  <a:pt x="117394" y="308979"/>
                </a:moveTo>
                <a:lnTo>
                  <a:pt x="59388" y="308977"/>
                </a:lnTo>
                <a:cubicBezTo>
                  <a:pt x="79807" y="341640"/>
                  <a:pt x="110348" y="367326"/>
                  <a:pt x="146620" y="381644"/>
                </a:cubicBezTo>
                <a:cubicBezTo>
                  <a:pt x="135492" y="364177"/>
                  <a:pt x="126309" y="342311"/>
                  <a:pt x="119555" y="317395"/>
                </a:cubicBezTo>
                <a:lnTo>
                  <a:pt x="117394" y="308979"/>
                </a:lnTo>
                <a:close/>
                <a:moveTo>
                  <a:pt x="366803" y="308977"/>
                </a:moveTo>
                <a:lnTo>
                  <a:pt x="308796" y="308979"/>
                </a:lnTo>
                <a:cubicBezTo>
                  <a:pt x="301897" y="337398"/>
                  <a:pt x="291935" y="362236"/>
                  <a:pt x="279547" y="381644"/>
                </a:cubicBezTo>
                <a:cubicBezTo>
                  <a:pt x="313573" y="368221"/>
                  <a:pt x="342543" y="344806"/>
                  <a:pt x="362857" y="315018"/>
                </a:cubicBezTo>
                <a:lnTo>
                  <a:pt x="366803" y="308977"/>
                </a:lnTo>
                <a:close/>
                <a:moveTo>
                  <a:pt x="108554" y="170469"/>
                </a:moveTo>
                <a:lnTo>
                  <a:pt x="37017" y="170469"/>
                </a:lnTo>
                <a:lnTo>
                  <a:pt x="36915" y="170836"/>
                </a:lnTo>
                <a:cubicBezTo>
                  <a:pt x="33675" y="184394"/>
                  <a:pt x="31959" y="198543"/>
                  <a:pt x="31959" y="213095"/>
                </a:cubicBezTo>
                <a:cubicBezTo>
                  <a:pt x="31959" y="235599"/>
                  <a:pt x="36062" y="257141"/>
                  <a:pt x="43562" y="277020"/>
                </a:cubicBezTo>
                <a:lnTo>
                  <a:pt x="111170" y="277012"/>
                </a:lnTo>
                <a:cubicBezTo>
                  <a:pt x="108138" y="256790"/>
                  <a:pt x="106531" y="235309"/>
                  <a:pt x="106531" y="213095"/>
                </a:cubicBezTo>
                <a:cubicBezTo>
                  <a:pt x="106531" y="198522"/>
                  <a:pt x="107223" y="184264"/>
                  <a:pt x="108554" y="170469"/>
                </a:cubicBezTo>
                <a:close/>
                <a:moveTo>
                  <a:pt x="285470" y="170470"/>
                </a:moveTo>
                <a:lnTo>
                  <a:pt x="140719" y="170470"/>
                </a:lnTo>
                <a:cubicBezTo>
                  <a:pt x="139270" y="184112"/>
                  <a:pt x="138490" y="198381"/>
                  <a:pt x="138490" y="213095"/>
                </a:cubicBezTo>
                <a:cubicBezTo>
                  <a:pt x="138490" y="235669"/>
                  <a:pt x="140326" y="257195"/>
                  <a:pt x="143598" y="277016"/>
                </a:cubicBezTo>
                <a:lnTo>
                  <a:pt x="282592" y="277016"/>
                </a:lnTo>
                <a:cubicBezTo>
                  <a:pt x="285865" y="257195"/>
                  <a:pt x="287699" y="235669"/>
                  <a:pt x="287699" y="213095"/>
                </a:cubicBezTo>
                <a:cubicBezTo>
                  <a:pt x="287699" y="198381"/>
                  <a:pt x="286919" y="184112"/>
                  <a:pt x="285470" y="170470"/>
                </a:cubicBezTo>
                <a:close/>
                <a:moveTo>
                  <a:pt x="389183" y="170451"/>
                </a:moveTo>
                <a:lnTo>
                  <a:pt x="317636" y="170469"/>
                </a:lnTo>
                <a:cubicBezTo>
                  <a:pt x="318968" y="184264"/>
                  <a:pt x="319658" y="198522"/>
                  <a:pt x="319658" y="213095"/>
                </a:cubicBezTo>
                <a:cubicBezTo>
                  <a:pt x="319658" y="235309"/>
                  <a:pt x="318052" y="256790"/>
                  <a:pt x="315020" y="277012"/>
                </a:cubicBezTo>
                <a:lnTo>
                  <a:pt x="382629" y="277020"/>
                </a:lnTo>
                <a:cubicBezTo>
                  <a:pt x="390126" y="257141"/>
                  <a:pt x="394230" y="235599"/>
                  <a:pt x="394230" y="213095"/>
                </a:cubicBezTo>
                <a:cubicBezTo>
                  <a:pt x="394230" y="198407"/>
                  <a:pt x="392483" y="184127"/>
                  <a:pt x="389183" y="170451"/>
                </a:cubicBezTo>
                <a:close/>
                <a:moveTo>
                  <a:pt x="146642" y="44545"/>
                </a:moveTo>
                <a:lnTo>
                  <a:pt x="146154" y="44731"/>
                </a:lnTo>
                <a:cubicBezTo>
                  <a:pt x="102534" y="62089"/>
                  <a:pt x="67250" y="95909"/>
                  <a:pt x="47975" y="138518"/>
                </a:cubicBezTo>
                <a:lnTo>
                  <a:pt x="112919" y="138526"/>
                </a:lnTo>
                <a:cubicBezTo>
                  <a:pt x="119595" y="101181"/>
                  <a:pt x="131246" y="68669"/>
                  <a:pt x="146642" y="44545"/>
                </a:cubicBezTo>
                <a:close/>
                <a:moveTo>
                  <a:pt x="213095" y="31959"/>
                </a:moveTo>
                <a:lnTo>
                  <a:pt x="210630" y="32072"/>
                </a:lnTo>
                <a:cubicBezTo>
                  <a:pt x="183669" y="34538"/>
                  <a:pt x="157623" y="77193"/>
                  <a:pt x="145527" y="138517"/>
                </a:cubicBezTo>
                <a:lnTo>
                  <a:pt x="280664" y="138517"/>
                </a:lnTo>
                <a:cubicBezTo>
                  <a:pt x="268600" y="77365"/>
                  <a:pt x="242666" y="34778"/>
                  <a:pt x="215786" y="32094"/>
                </a:cubicBezTo>
                <a:lnTo>
                  <a:pt x="213095" y="31959"/>
                </a:lnTo>
                <a:close/>
                <a:moveTo>
                  <a:pt x="279571" y="44546"/>
                </a:moveTo>
                <a:lnTo>
                  <a:pt x="281846" y="48255"/>
                </a:lnTo>
                <a:cubicBezTo>
                  <a:pt x="296104" y="71958"/>
                  <a:pt x="306932" y="103062"/>
                  <a:pt x="313271" y="138526"/>
                </a:cubicBezTo>
                <a:lnTo>
                  <a:pt x="378214" y="138518"/>
                </a:lnTo>
                <a:cubicBezTo>
                  <a:pt x="359793" y="97793"/>
                  <a:pt x="326747" y="65098"/>
                  <a:pt x="285775" y="47130"/>
                </a:cubicBezTo>
                <a:lnTo>
                  <a:pt x="279571" y="445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TextBox 27"/>
          <p:cNvSpPr/>
          <p:nvPr/>
        </p:nvSpPr>
        <p:spPr>
          <a:xfrm>
            <a:off x="1277640" y="364932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5" name="Graphic 42"/>
          <p:cNvSpPr/>
          <p:nvPr/>
        </p:nvSpPr>
        <p:spPr>
          <a:xfrm>
            <a:off x="177660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TextBox 24"/>
          <p:cNvSpPr/>
          <p:nvPr/>
        </p:nvSpPr>
        <p:spPr>
          <a:xfrm>
            <a:off x="9218160" y="2225160"/>
            <a:ext cx="115524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Custom DNS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87" name="TextBox 20"/>
          <p:cNvSpPr/>
          <p:nvPr/>
        </p:nvSpPr>
        <p:spPr>
          <a:xfrm>
            <a:off x="3357720" y="3290760"/>
            <a:ext cx="2274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lookup myexternalendpoint.com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8" name="Rectangle: Rounded Corners 35"/>
          <p:cNvSpPr/>
          <p:nvPr/>
        </p:nvSpPr>
        <p:spPr>
          <a:xfrm>
            <a:off x="1041840" y="2910600"/>
            <a:ext cx="6406200" cy="1432440"/>
          </a:xfrm>
          <a:prstGeom prst="roundRect">
            <a:avLst>
              <a:gd name="adj" fmla="val 4230"/>
            </a:avLst>
          </a:prstGeom>
          <a:noFill/>
          <a:ln w="19050">
            <a:solidFill>
              <a:srgbClr val="ffb9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Box 4"/>
          <p:cNvSpPr/>
          <p:nvPr/>
        </p:nvSpPr>
        <p:spPr>
          <a:xfrm>
            <a:off x="7464960" y="6095520"/>
            <a:ext cx="1487880" cy="26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8661c5"/>
                </a:solidFill>
                <a:uFillTx/>
                <a:latin typeface="Segoe UI Semibold"/>
                <a:hlinkClick r:id="rId1"/>
              </a:rPr>
              <a:t>Meme Creator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44" name="Rectangle 1"/>
          <p:cNvSpPr/>
          <p:nvPr/>
        </p:nvSpPr>
        <p:spPr>
          <a:xfrm>
            <a:off x="0" y="0"/>
            <a:ext cx="5586480" cy="6857640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5" name="Rectangle: Rounded Corners 5"/>
          <p:cNvSpPr/>
          <p:nvPr/>
        </p:nvSpPr>
        <p:spPr>
          <a:xfrm>
            <a:off x="4815720" y="585720"/>
            <a:ext cx="6787080" cy="5380560"/>
          </a:xfrm>
          <a:prstGeom prst="roundRect">
            <a:avLst>
              <a:gd name="adj" fmla="val 3696"/>
            </a:avLst>
          </a:prstGeom>
          <a:solidFill>
            <a:srgbClr val="fbf9f8"/>
          </a:solidFill>
          <a:ln w="6350">
            <a:noFill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46" name="Picture 2"/>
          <p:cNvSpPr/>
          <p:nvPr/>
        </p:nvSpPr>
        <p:spPr>
          <a:xfrm>
            <a:off x="5061240" y="804600"/>
            <a:ext cx="6296040" cy="4942800"/>
          </a:xfrm>
          <a:prstGeom prst="roundRect">
            <a:avLst>
              <a:gd name="adj" fmla="val 2408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Title 5"/>
          <p:cNvSpPr/>
          <p:nvPr/>
        </p:nvSpPr>
        <p:spPr>
          <a:xfrm>
            <a:off x="577800" y="2514240"/>
            <a:ext cx="3991680" cy="182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52" strike="noStrike">
                <a:solidFill>
                  <a:srgbClr val="000000"/>
                </a:solidFill>
                <a:latin typeface="Segoe UI Semibold"/>
              </a:rPr>
              <a:t>Scenario 1: Troubleshooting Network Issues</a:t>
            </a:r>
            <a:endParaRPr b="0" lang="en-US" sz="4000" spc="-1" strike="noStrike">
              <a:latin typeface="Arial"/>
            </a:endParaRPr>
          </a:p>
        </p:txBody>
      </p:sp>
    </p:spTree>
  </p:cSld>
  <p:transition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Demo: Kube-dns &lt;-&gt; Custom DNS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90" name="Rectangle: Rounded Corners 11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91" name="TextBox 13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92" name="TextBox 14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893" name="Graphic 15" descr=""/>
          <p:cNvPicPr/>
          <p:nvPr/>
        </p:nvPicPr>
        <p:blipFill>
          <a:blip r:embed="rId3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894" name="TextBox 17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95" name="Straight Arrow Connector 31"/>
          <p:cNvSpPr/>
          <p:nvPr/>
        </p:nvSpPr>
        <p:spPr>
          <a:xfrm flipV="1">
            <a:off x="7104960" y="1857600"/>
            <a:ext cx="1797480" cy="1397160"/>
          </a:xfrm>
          <a:prstGeom prst="bentConnector3">
            <a:avLst>
              <a:gd name="adj1" fmla="val 82321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6" name="Straight Arrow Connector 20"/>
          <p:cNvSpPr/>
          <p:nvPr/>
        </p:nvSpPr>
        <p:spPr>
          <a:xfrm>
            <a:off x="2941560" y="3267360"/>
            <a:ext cx="308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Rectangle: Rounded Corners 21"/>
          <p:cNvSpPr/>
          <p:nvPr/>
        </p:nvSpPr>
        <p:spPr>
          <a:xfrm>
            <a:off x="900000" y="2772360"/>
            <a:ext cx="10377360" cy="3129840"/>
          </a:xfrm>
          <a:prstGeom prst="roundRect">
            <a:avLst>
              <a:gd name="adj" fmla="val 342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TextBox 24"/>
          <p:cNvSpPr/>
          <p:nvPr/>
        </p:nvSpPr>
        <p:spPr>
          <a:xfrm>
            <a:off x="5830200" y="3649320"/>
            <a:ext cx="17478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9" name="Graphic 25" descr=""/>
          <p:cNvPicPr/>
          <p:nvPr/>
        </p:nvPicPr>
        <p:blipFill>
          <a:blip r:embed="rId4"/>
          <a:stretch/>
        </p:blipFill>
        <p:spPr>
          <a:xfrm>
            <a:off x="9469440" y="1514520"/>
            <a:ext cx="652680" cy="652680"/>
          </a:xfrm>
          <a:prstGeom prst="rect">
            <a:avLst/>
          </a:prstGeom>
          <a:ln w="0">
            <a:noFill/>
          </a:ln>
        </p:spPr>
      </p:pic>
      <p:sp>
        <p:nvSpPr>
          <p:cNvPr id="900" name="Graphic 48"/>
          <p:cNvSpPr/>
          <p:nvPr/>
        </p:nvSpPr>
        <p:spPr>
          <a:xfrm>
            <a:off x="6501960" y="3047400"/>
            <a:ext cx="405000" cy="405000"/>
          </a:xfrm>
          <a:custGeom>
            <a:avLst/>
            <a:gdLst/>
            <a:ahLst/>
            <a:rect l="l" t="t" r="r" b="b"/>
            <a:pathLst>
              <a:path w="426189" h="426189">
                <a:moveTo>
                  <a:pt x="213095" y="0"/>
                </a:moveTo>
                <a:cubicBezTo>
                  <a:pt x="330784" y="0"/>
                  <a:pt x="426189" y="95406"/>
                  <a:pt x="426189" y="213095"/>
                </a:cubicBezTo>
                <a:cubicBezTo>
                  <a:pt x="426189" y="330784"/>
                  <a:pt x="330784" y="426189"/>
                  <a:pt x="213095" y="426189"/>
                </a:cubicBezTo>
                <a:cubicBezTo>
                  <a:pt x="95406" y="426189"/>
                  <a:pt x="0" y="330784"/>
                  <a:pt x="0" y="213095"/>
                </a:cubicBezTo>
                <a:cubicBezTo>
                  <a:pt x="0" y="95406"/>
                  <a:pt x="95406" y="0"/>
                  <a:pt x="213095" y="0"/>
                </a:cubicBezTo>
                <a:close/>
                <a:moveTo>
                  <a:pt x="275712" y="308967"/>
                </a:moveTo>
                <a:lnTo>
                  <a:pt x="150478" y="308967"/>
                </a:lnTo>
                <a:cubicBezTo>
                  <a:pt x="164371" y="360404"/>
                  <a:pt x="188519" y="394230"/>
                  <a:pt x="213095" y="394230"/>
                </a:cubicBezTo>
                <a:cubicBezTo>
                  <a:pt x="237672" y="394230"/>
                  <a:pt x="261818" y="360404"/>
                  <a:pt x="275712" y="308967"/>
                </a:cubicBezTo>
                <a:close/>
                <a:moveTo>
                  <a:pt x="117394" y="308979"/>
                </a:moveTo>
                <a:lnTo>
                  <a:pt x="59388" y="308977"/>
                </a:lnTo>
                <a:cubicBezTo>
                  <a:pt x="79807" y="341640"/>
                  <a:pt x="110348" y="367326"/>
                  <a:pt x="146620" y="381644"/>
                </a:cubicBezTo>
                <a:cubicBezTo>
                  <a:pt x="135492" y="364177"/>
                  <a:pt x="126309" y="342311"/>
                  <a:pt x="119555" y="317395"/>
                </a:cubicBezTo>
                <a:lnTo>
                  <a:pt x="117394" y="308979"/>
                </a:lnTo>
                <a:close/>
                <a:moveTo>
                  <a:pt x="366803" y="308977"/>
                </a:moveTo>
                <a:lnTo>
                  <a:pt x="308796" y="308979"/>
                </a:lnTo>
                <a:cubicBezTo>
                  <a:pt x="301897" y="337398"/>
                  <a:pt x="291935" y="362236"/>
                  <a:pt x="279547" y="381644"/>
                </a:cubicBezTo>
                <a:cubicBezTo>
                  <a:pt x="313573" y="368221"/>
                  <a:pt x="342543" y="344806"/>
                  <a:pt x="362857" y="315018"/>
                </a:cubicBezTo>
                <a:lnTo>
                  <a:pt x="366803" y="308977"/>
                </a:lnTo>
                <a:close/>
                <a:moveTo>
                  <a:pt x="108554" y="170469"/>
                </a:moveTo>
                <a:lnTo>
                  <a:pt x="37017" y="170469"/>
                </a:lnTo>
                <a:lnTo>
                  <a:pt x="36915" y="170836"/>
                </a:lnTo>
                <a:cubicBezTo>
                  <a:pt x="33675" y="184394"/>
                  <a:pt x="31959" y="198543"/>
                  <a:pt x="31959" y="213095"/>
                </a:cubicBezTo>
                <a:cubicBezTo>
                  <a:pt x="31959" y="235599"/>
                  <a:pt x="36062" y="257141"/>
                  <a:pt x="43562" y="277020"/>
                </a:cubicBezTo>
                <a:lnTo>
                  <a:pt x="111170" y="277012"/>
                </a:lnTo>
                <a:cubicBezTo>
                  <a:pt x="108138" y="256790"/>
                  <a:pt x="106531" y="235309"/>
                  <a:pt x="106531" y="213095"/>
                </a:cubicBezTo>
                <a:cubicBezTo>
                  <a:pt x="106531" y="198522"/>
                  <a:pt x="107223" y="184264"/>
                  <a:pt x="108554" y="170469"/>
                </a:cubicBezTo>
                <a:close/>
                <a:moveTo>
                  <a:pt x="285470" y="170470"/>
                </a:moveTo>
                <a:lnTo>
                  <a:pt x="140719" y="170470"/>
                </a:lnTo>
                <a:cubicBezTo>
                  <a:pt x="139270" y="184112"/>
                  <a:pt x="138490" y="198381"/>
                  <a:pt x="138490" y="213095"/>
                </a:cubicBezTo>
                <a:cubicBezTo>
                  <a:pt x="138490" y="235669"/>
                  <a:pt x="140326" y="257195"/>
                  <a:pt x="143598" y="277016"/>
                </a:cubicBezTo>
                <a:lnTo>
                  <a:pt x="282592" y="277016"/>
                </a:lnTo>
                <a:cubicBezTo>
                  <a:pt x="285865" y="257195"/>
                  <a:pt x="287699" y="235669"/>
                  <a:pt x="287699" y="213095"/>
                </a:cubicBezTo>
                <a:cubicBezTo>
                  <a:pt x="287699" y="198381"/>
                  <a:pt x="286919" y="184112"/>
                  <a:pt x="285470" y="170470"/>
                </a:cubicBezTo>
                <a:close/>
                <a:moveTo>
                  <a:pt x="389183" y="170451"/>
                </a:moveTo>
                <a:lnTo>
                  <a:pt x="317636" y="170469"/>
                </a:lnTo>
                <a:cubicBezTo>
                  <a:pt x="318968" y="184264"/>
                  <a:pt x="319658" y="198522"/>
                  <a:pt x="319658" y="213095"/>
                </a:cubicBezTo>
                <a:cubicBezTo>
                  <a:pt x="319658" y="235309"/>
                  <a:pt x="318052" y="256790"/>
                  <a:pt x="315020" y="277012"/>
                </a:cubicBezTo>
                <a:lnTo>
                  <a:pt x="382629" y="277020"/>
                </a:lnTo>
                <a:cubicBezTo>
                  <a:pt x="390126" y="257141"/>
                  <a:pt x="394230" y="235599"/>
                  <a:pt x="394230" y="213095"/>
                </a:cubicBezTo>
                <a:cubicBezTo>
                  <a:pt x="394230" y="198407"/>
                  <a:pt x="392483" y="184127"/>
                  <a:pt x="389183" y="170451"/>
                </a:cubicBezTo>
                <a:close/>
                <a:moveTo>
                  <a:pt x="146642" y="44545"/>
                </a:moveTo>
                <a:lnTo>
                  <a:pt x="146154" y="44731"/>
                </a:lnTo>
                <a:cubicBezTo>
                  <a:pt x="102534" y="62089"/>
                  <a:pt x="67250" y="95909"/>
                  <a:pt x="47975" y="138518"/>
                </a:cubicBezTo>
                <a:lnTo>
                  <a:pt x="112919" y="138526"/>
                </a:lnTo>
                <a:cubicBezTo>
                  <a:pt x="119595" y="101181"/>
                  <a:pt x="131246" y="68669"/>
                  <a:pt x="146642" y="44545"/>
                </a:cubicBezTo>
                <a:close/>
                <a:moveTo>
                  <a:pt x="213095" y="31959"/>
                </a:moveTo>
                <a:lnTo>
                  <a:pt x="210630" y="32072"/>
                </a:lnTo>
                <a:cubicBezTo>
                  <a:pt x="183669" y="34538"/>
                  <a:pt x="157623" y="77193"/>
                  <a:pt x="145527" y="138517"/>
                </a:cubicBezTo>
                <a:lnTo>
                  <a:pt x="280664" y="138517"/>
                </a:lnTo>
                <a:cubicBezTo>
                  <a:pt x="268600" y="77365"/>
                  <a:pt x="242666" y="34778"/>
                  <a:pt x="215786" y="32094"/>
                </a:cubicBezTo>
                <a:lnTo>
                  <a:pt x="213095" y="31959"/>
                </a:lnTo>
                <a:close/>
                <a:moveTo>
                  <a:pt x="279571" y="44546"/>
                </a:moveTo>
                <a:lnTo>
                  <a:pt x="281846" y="48255"/>
                </a:lnTo>
                <a:cubicBezTo>
                  <a:pt x="296104" y="71958"/>
                  <a:pt x="306932" y="103062"/>
                  <a:pt x="313271" y="138526"/>
                </a:cubicBezTo>
                <a:lnTo>
                  <a:pt x="378214" y="138518"/>
                </a:lnTo>
                <a:cubicBezTo>
                  <a:pt x="359793" y="97793"/>
                  <a:pt x="326747" y="65098"/>
                  <a:pt x="285775" y="47130"/>
                </a:cubicBezTo>
                <a:lnTo>
                  <a:pt x="279571" y="445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TextBox 27"/>
          <p:cNvSpPr/>
          <p:nvPr/>
        </p:nvSpPr>
        <p:spPr>
          <a:xfrm>
            <a:off x="1277640" y="364932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2" name="Graphic 42"/>
          <p:cNvSpPr/>
          <p:nvPr/>
        </p:nvSpPr>
        <p:spPr>
          <a:xfrm>
            <a:off x="177660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TextBox 29"/>
          <p:cNvSpPr/>
          <p:nvPr/>
        </p:nvSpPr>
        <p:spPr>
          <a:xfrm>
            <a:off x="9218160" y="2225160"/>
            <a:ext cx="115524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Custom DNS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04" name="TextBox 30"/>
          <p:cNvSpPr/>
          <p:nvPr/>
        </p:nvSpPr>
        <p:spPr>
          <a:xfrm>
            <a:off x="6370200" y="2065320"/>
            <a:ext cx="2274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</a:rPr>
              <a:t>lookup myexternalendpoint.com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5" name="Rectangle: Rounded Corners 31"/>
          <p:cNvSpPr/>
          <p:nvPr/>
        </p:nvSpPr>
        <p:spPr>
          <a:xfrm>
            <a:off x="6076800" y="1436760"/>
            <a:ext cx="4656960" cy="2935080"/>
          </a:xfrm>
          <a:prstGeom prst="roundRect">
            <a:avLst>
              <a:gd name="adj" fmla="val 2932"/>
            </a:avLst>
          </a:prstGeom>
          <a:noFill/>
          <a:ln w="19050">
            <a:solidFill>
              <a:srgbClr val="ffb900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Rectangle: Rounded Corners 30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07" name="Straight Arrow Connector 14"/>
          <p:cNvSpPr/>
          <p:nvPr/>
        </p:nvSpPr>
        <p:spPr>
          <a:xfrm>
            <a:off x="2360520" y="2873880"/>
            <a:ext cx="766440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5c39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8" name="Straight Arrow Connector 21"/>
          <p:cNvSpPr/>
          <p:nvPr/>
        </p:nvSpPr>
        <p:spPr>
          <a:xfrm>
            <a:off x="2360520" y="3471120"/>
            <a:ext cx="766440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5c39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Straight Arrow Connector 25"/>
          <p:cNvSpPr/>
          <p:nvPr/>
        </p:nvSpPr>
        <p:spPr>
          <a:xfrm>
            <a:off x="2360520" y="5446440"/>
            <a:ext cx="766440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5c39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Straight Arrow Connector 28"/>
          <p:cNvSpPr/>
          <p:nvPr/>
        </p:nvSpPr>
        <p:spPr>
          <a:xfrm>
            <a:off x="2360520" y="4072680"/>
            <a:ext cx="766440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Straight Arrow Connector 31"/>
          <p:cNvSpPr/>
          <p:nvPr/>
        </p:nvSpPr>
        <p:spPr>
          <a:xfrm flipH="1">
            <a:off x="2360520" y="4633920"/>
            <a:ext cx="766440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TextBox 33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3" name="TextBox 34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Issue: Wrong custom DNS configuration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15" name="TextBox 6"/>
          <p:cNvSpPr/>
          <p:nvPr/>
        </p:nvSpPr>
        <p:spPr>
          <a:xfrm rot="177000">
            <a:off x="5128560" y="2588760"/>
            <a:ext cx="21283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5c39"/>
                </a:solidFill>
                <a:latin typeface="Segoe UI"/>
              </a:rPr>
              <a:t>Query myexternalendpoint.com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6" name="TextBox 10"/>
          <p:cNvSpPr/>
          <p:nvPr/>
        </p:nvSpPr>
        <p:spPr>
          <a:xfrm flipH="1" rot="16200000">
            <a:off x="1735560" y="4257720"/>
            <a:ext cx="58320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917" name="Group 26"/>
          <p:cNvGrpSpPr/>
          <p:nvPr/>
        </p:nvGrpSpPr>
        <p:grpSpPr>
          <a:xfrm>
            <a:off x="1588680" y="1665360"/>
            <a:ext cx="1545120" cy="889200"/>
            <a:chOff x="1588680" y="1665360"/>
            <a:chExt cx="1545120" cy="889200"/>
          </a:xfrm>
        </p:grpSpPr>
        <p:sp>
          <p:nvSpPr>
            <p:cNvPr id="918" name="TextBox 15"/>
            <p:cNvSpPr/>
            <p:nvPr/>
          </p:nvSpPr>
          <p:spPr>
            <a:xfrm>
              <a:off x="1588680" y="2310840"/>
              <a:ext cx="1545120" cy="24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kube-dns service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919" name="Graphic 48"/>
            <p:cNvSpPr/>
            <p:nvPr/>
          </p:nvSpPr>
          <p:spPr>
            <a:xfrm>
              <a:off x="2099880" y="1665360"/>
              <a:ext cx="522720" cy="522720"/>
            </a:xfrm>
            <a:custGeom>
              <a:avLst/>
              <a:gdLst/>
              <a:ahLst/>
              <a:rect l="l" t="t" r="r" b="b"/>
              <a:pathLst>
                <a:path w="426189" h="426189">
                  <a:moveTo>
                    <a:pt x="213095" y="0"/>
                  </a:moveTo>
                  <a:cubicBezTo>
                    <a:pt x="330784" y="0"/>
                    <a:pt x="426189" y="95406"/>
                    <a:pt x="426189" y="213095"/>
                  </a:cubicBezTo>
                  <a:cubicBezTo>
                    <a:pt x="426189" y="330784"/>
                    <a:pt x="330784" y="426189"/>
                    <a:pt x="213095" y="426189"/>
                  </a:cubicBezTo>
                  <a:cubicBezTo>
                    <a:pt x="95406" y="426189"/>
                    <a:pt x="0" y="330784"/>
                    <a:pt x="0" y="213095"/>
                  </a:cubicBezTo>
                  <a:cubicBezTo>
                    <a:pt x="0" y="95406"/>
                    <a:pt x="95406" y="0"/>
                    <a:pt x="213095" y="0"/>
                  </a:cubicBezTo>
                  <a:close/>
                  <a:moveTo>
                    <a:pt x="275712" y="308967"/>
                  </a:moveTo>
                  <a:lnTo>
                    <a:pt x="150478" y="308967"/>
                  </a:lnTo>
                  <a:cubicBezTo>
                    <a:pt x="164371" y="360404"/>
                    <a:pt x="188519" y="394230"/>
                    <a:pt x="213095" y="394230"/>
                  </a:cubicBezTo>
                  <a:cubicBezTo>
                    <a:pt x="237672" y="394230"/>
                    <a:pt x="261818" y="360404"/>
                    <a:pt x="275712" y="308967"/>
                  </a:cubicBezTo>
                  <a:close/>
                  <a:moveTo>
                    <a:pt x="117394" y="308979"/>
                  </a:moveTo>
                  <a:lnTo>
                    <a:pt x="59388" y="308977"/>
                  </a:lnTo>
                  <a:cubicBezTo>
                    <a:pt x="79807" y="341640"/>
                    <a:pt x="110348" y="367326"/>
                    <a:pt x="146620" y="381644"/>
                  </a:cubicBezTo>
                  <a:cubicBezTo>
                    <a:pt x="135492" y="364177"/>
                    <a:pt x="126309" y="342311"/>
                    <a:pt x="119555" y="317395"/>
                  </a:cubicBezTo>
                  <a:lnTo>
                    <a:pt x="117394" y="308979"/>
                  </a:lnTo>
                  <a:close/>
                  <a:moveTo>
                    <a:pt x="366803" y="308977"/>
                  </a:moveTo>
                  <a:lnTo>
                    <a:pt x="308796" y="308979"/>
                  </a:lnTo>
                  <a:cubicBezTo>
                    <a:pt x="301897" y="337398"/>
                    <a:pt x="291935" y="362236"/>
                    <a:pt x="279547" y="381644"/>
                  </a:cubicBezTo>
                  <a:cubicBezTo>
                    <a:pt x="313573" y="368221"/>
                    <a:pt x="342543" y="344806"/>
                    <a:pt x="362857" y="315018"/>
                  </a:cubicBezTo>
                  <a:lnTo>
                    <a:pt x="366803" y="308977"/>
                  </a:lnTo>
                  <a:close/>
                  <a:moveTo>
                    <a:pt x="108554" y="170469"/>
                  </a:moveTo>
                  <a:lnTo>
                    <a:pt x="37017" y="170469"/>
                  </a:lnTo>
                  <a:lnTo>
                    <a:pt x="36915" y="170836"/>
                  </a:lnTo>
                  <a:cubicBezTo>
                    <a:pt x="33675" y="184394"/>
                    <a:pt x="31959" y="198543"/>
                    <a:pt x="31959" y="213095"/>
                  </a:cubicBezTo>
                  <a:cubicBezTo>
                    <a:pt x="31959" y="235599"/>
                    <a:pt x="36062" y="257141"/>
                    <a:pt x="43562" y="277020"/>
                  </a:cubicBezTo>
                  <a:lnTo>
                    <a:pt x="111170" y="277012"/>
                  </a:lnTo>
                  <a:cubicBezTo>
                    <a:pt x="108138" y="256790"/>
                    <a:pt x="106531" y="235309"/>
                    <a:pt x="106531" y="213095"/>
                  </a:cubicBezTo>
                  <a:cubicBezTo>
                    <a:pt x="106531" y="198522"/>
                    <a:pt x="107223" y="184264"/>
                    <a:pt x="108554" y="170469"/>
                  </a:cubicBezTo>
                  <a:close/>
                  <a:moveTo>
                    <a:pt x="285470" y="170470"/>
                  </a:moveTo>
                  <a:lnTo>
                    <a:pt x="140719" y="170470"/>
                  </a:lnTo>
                  <a:cubicBezTo>
                    <a:pt x="139270" y="184112"/>
                    <a:pt x="138490" y="198381"/>
                    <a:pt x="138490" y="213095"/>
                  </a:cubicBezTo>
                  <a:cubicBezTo>
                    <a:pt x="138490" y="235669"/>
                    <a:pt x="140326" y="257195"/>
                    <a:pt x="143598" y="277016"/>
                  </a:cubicBezTo>
                  <a:lnTo>
                    <a:pt x="282592" y="277016"/>
                  </a:lnTo>
                  <a:cubicBezTo>
                    <a:pt x="285865" y="257195"/>
                    <a:pt x="287699" y="235669"/>
                    <a:pt x="287699" y="213095"/>
                  </a:cubicBezTo>
                  <a:cubicBezTo>
                    <a:pt x="287699" y="198381"/>
                    <a:pt x="286919" y="184112"/>
                    <a:pt x="285470" y="170470"/>
                  </a:cubicBezTo>
                  <a:close/>
                  <a:moveTo>
                    <a:pt x="389183" y="170451"/>
                  </a:moveTo>
                  <a:lnTo>
                    <a:pt x="317636" y="170469"/>
                  </a:lnTo>
                  <a:cubicBezTo>
                    <a:pt x="318968" y="184264"/>
                    <a:pt x="319658" y="198522"/>
                    <a:pt x="319658" y="213095"/>
                  </a:cubicBezTo>
                  <a:cubicBezTo>
                    <a:pt x="319658" y="235309"/>
                    <a:pt x="318052" y="256790"/>
                    <a:pt x="315020" y="277012"/>
                  </a:cubicBezTo>
                  <a:lnTo>
                    <a:pt x="382629" y="277020"/>
                  </a:lnTo>
                  <a:cubicBezTo>
                    <a:pt x="390126" y="257141"/>
                    <a:pt x="394230" y="235599"/>
                    <a:pt x="394230" y="213095"/>
                  </a:cubicBezTo>
                  <a:cubicBezTo>
                    <a:pt x="394230" y="198407"/>
                    <a:pt x="392483" y="184127"/>
                    <a:pt x="389183" y="170451"/>
                  </a:cubicBezTo>
                  <a:close/>
                  <a:moveTo>
                    <a:pt x="146642" y="44545"/>
                  </a:moveTo>
                  <a:lnTo>
                    <a:pt x="146154" y="44731"/>
                  </a:lnTo>
                  <a:cubicBezTo>
                    <a:pt x="102534" y="62089"/>
                    <a:pt x="67250" y="95909"/>
                    <a:pt x="47975" y="138518"/>
                  </a:cubicBezTo>
                  <a:lnTo>
                    <a:pt x="112919" y="138526"/>
                  </a:lnTo>
                  <a:cubicBezTo>
                    <a:pt x="119595" y="101181"/>
                    <a:pt x="131246" y="68669"/>
                    <a:pt x="146642" y="44545"/>
                  </a:cubicBezTo>
                  <a:close/>
                  <a:moveTo>
                    <a:pt x="213095" y="31959"/>
                  </a:moveTo>
                  <a:lnTo>
                    <a:pt x="210630" y="32072"/>
                  </a:lnTo>
                  <a:cubicBezTo>
                    <a:pt x="183669" y="34538"/>
                    <a:pt x="157623" y="77193"/>
                    <a:pt x="145527" y="138517"/>
                  </a:cubicBezTo>
                  <a:lnTo>
                    <a:pt x="280664" y="138517"/>
                  </a:lnTo>
                  <a:cubicBezTo>
                    <a:pt x="268600" y="77365"/>
                    <a:pt x="242666" y="34778"/>
                    <a:pt x="215786" y="32094"/>
                  </a:cubicBezTo>
                  <a:lnTo>
                    <a:pt x="213095" y="31959"/>
                  </a:lnTo>
                  <a:close/>
                  <a:moveTo>
                    <a:pt x="279571" y="44546"/>
                  </a:moveTo>
                  <a:lnTo>
                    <a:pt x="281846" y="48255"/>
                  </a:lnTo>
                  <a:cubicBezTo>
                    <a:pt x="296104" y="71958"/>
                    <a:pt x="306932" y="103062"/>
                    <a:pt x="313271" y="138526"/>
                  </a:cubicBezTo>
                  <a:lnTo>
                    <a:pt x="378214" y="138518"/>
                  </a:lnTo>
                  <a:cubicBezTo>
                    <a:pt x="359793" y="97793"/>
                    <a:pt x="326747" y="65098"/>
                    <a:pt x="285775" y="47130"/>
                  </a:cubicBezTo>
                  <a:lnTo>
                    <a:pt x="279571" y="445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5081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0" name="Group 23"/>
          <p:cNvGrpSpPr/>
          <p:nvPr/>
        </p:nvGrpSpPr>
        <p:grpSpPr>
          <a:xfrm>
            <a:off x="9447480" y="1600200"/>
            <a:ext cx="1155240" cy="954360"/>
            <a:chOff x="9447480" y="1600200"/>
            <a:chExt cx="1155240" cy="954360"/>
          </a:xfrm>
        </p:grpSpPr>
        <p:pic>
          <p:nvPicPr>
            <p:cNvPr id="921" name="Graphic 17" descr=""/>
            <p:cNvPicPr/>
            <p:nvPr/>
          </p:nvPicPr>
          <p:blipFill>
            <a:blip r:embed="rId3"/>
            <a:stretch/>
          </p:blipFill>
          <p:spPr>
            <a:xfrm>
              <a:off x="9698760" y="1600200"/>
              <a:ext cx="652680" cy="652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2" name="TextBox 19"/>
            <p:cNvSpPr/>
            <p:nvPr/>
          </p:nvSpPr>
          <p:spPr>
            <a:xfrm>
              <a:off x="9447480" y="2310840"/>
              <a:ext cx="1155240" cy="243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Segoe UI"/>
                </a:rPr>
                <a:t>Custom DNS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923" name="TextBox 42"/>
          <p:cNvSpPr/>
          <p:nvPr/>
        </p:nvSpPr>
        <p:spPr>
          <a:xfrm rot="177000">
            <a:off x="5128560" y="3186000"/>
            <a:ext cx="21283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5c39"/>
                </a:solidFill>
                <a:latin typeface="Segoe UI"/>
              </a:rPr>
              <a:t>Query myexternalendpoint.com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4" name="TextBox 43"/>
          <p:cNvSpPr/>
          <p:nvPr/>
        </p:nvSpPr>
        <p:spPr>
          <a:xfrm rot="177000">
            <a:off x="5128560" y="3781440"/>
            <a:ext cx="21283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78d4"/>
                </a:solidFill>
                <a:latin typeface="Segoe UI"/>
              </a:rPr>
              <a:t>Query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78d4"/>
                </a:solidFill>
                <a:latin typeface="Segoe UI"/>
              </a:rPr>
              <a:t>microsoft.com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5" name="TextBox 44"/>
          <p:cNvSpPr/>
          <p:nvPr/>
        </p:nvSpPr>
        <p:spPr>
          <a:xfrm rot="21359400">
            <a:off x="5128200" y="4425120"/>
            <a:ext cx="21283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78d4"/>
                </a:solidFill>
                <a:latin typeface="Segoe UI"/>
              </a:rPr>
              <a:t>Response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78d4"/>
                </a:solidFill>
                <a:latin typeface="Segoe UI"/>
              </a:rPr>
              <a:t>microsoft.com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6" name="TextBox 45"/>
          <p:cNvSpPr/>
          <p:nvPr/>
        </p:nvSpPr>
        <p:spPr>
          <a:xfrm rot="177000">
            <a:off x="5128560" y="5155200"/>
            <a:ext cx="21283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5c39"/>
                </a:solidFill>
                <a:latin typeface="Segoe UI"/>
              </a:rPr>
              <a:t>Query myexternalendpoint.com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7" name="Straight Arrow Connector 8"/>
          <p:cNvSpPr/>
          <p:nvPr/>
        </p:nvSpPr>
        <p:spPr>
          <a:xfrm>
            <a:off x="2361600" y="2654280"/>
            <a:ext cx="360" cy="34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Straight Arrow Connector 36"/>
          <p:cNvSpPr/>
          <p:nvPr/>
        </p:nvSpPr>
        <p:spPr>
          <a:xfrm>
            <a:off x="10025280" y="2654280"/>
            <a:ext cx="360" cy="345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>
                <a:lumMod val="75000"/>
                <a:lumOff val="25000"/>
              </a:srgbClr>
            </a:solidFill>
            <a:prstDash val="sysDash"/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Issue: Wrong custom DNS configuration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30" name="TextBox 7"/>
          <p:cNvSpPr/>
          <p:nvPr/>
        </p:nvSpPr>
        <p:spPr>
          <a:xfrm>
            <a:off x="0" y="6400800"/>
            <a:ext cx="303228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5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931" name="TextBox 5"/>
          <p:cNvSpPr/>
          <p:nvPr/>
        </p:nvSpPr>
        <p:spPr>
          <a:xfrm>
            <a:off x="3052440" y="6404040"/>
            <a:ext cx="1727640" cy="3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75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932" name="Picture 65" descr="A black background with a black square&#10;&#10;AI-generated content may be incorrect."/>
          <p:cNvPicPr/>
          <p:nvPr/>
        </p:nvPicPr>
        <p:blipFill>
          <a:blip r:embed="rId3"/>
          <a:stretch/>
        </p:blipFill>
        <p:spPr>
          <a:xfrm>
            <a:off x="172080" y="1227240"/>
            <a:ext cx="731520" cy="731520"/>
          </a:xfrm>
          <a:prstGeom prst="rect">
            <a:avLst/>
          </a:prstGeom>
          <a:ln w="0">
            <a:noFill/>
          </a:ln>
        </p:spPr>
      </p:pic>
      <p:sp>
        <p:nvSpPr>
          <p:cNvPr id="933" name="TextBox 22"/>
          <p:cNvSpPr/>
          <p:nvPr/>
        </p:nvSpPr>
        <p:spPr>
          <a:xfrm>
            <a:off x="17640" y="1958760"/>
            <a:ext cx="104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egoe UI"/>
              </a:rPr>
              <a:t>kube-dns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34" name="TextBox 1"/>
          <p:cNvSpPr/>
          <p:nvPr/>
        </p:nvSpPr>
        <p:spPr>
          <a:xfrm>
            <a:off x="5379840" y="1906560"/>
            <a:ext cx="1382040" cy="22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Segoe UI"/>
              </a:rPr>
              <a:t>Custom DNS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935" name="Graphic 2" descr=""/>
          <p:cNvPicPr/>
          <p:nvPr/>
        </p:nvPicPr>
        <p:blipFill>
          <a:blip r:embed="rId4"/>
          <a:stretch/>
        </p:blipFill>
        <p:spPr>
          <a:xfrm>
            <a:off x="5775480" y="122724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936" name="TextBox 6"/>
          <p:cNvSpPr/>
          <p:nvPr/>
        </p:nvSpPr>
        <p:spPr>
          <a:xfrm rot="287400">
            <a:off x="2402640" y="2356200"/>
            <a:ext cx="2128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5c39"/>
                </a:solidFill>
                <a:latin typeface="Segoe UI"/>
              </a:rPr>
              <a:t>Query (Q) myexternalendpoint.com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37" name="Straight Arrow Connector 8"/>
          <p:cNvSpPr/>
          <p:nvPr/>
        </p:nvSpPr>
        <p:spPr>
          <a:xfrm flipH="1">
            <a:off x="537120" y="2420640"/>
            <a:ext cx="360" cy="371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38" name="TextBox 10"/>
          <p:cNvSpPr/>
          <p:nvPr/>
        </p:nvSpPr>
        <p:spPr>
          <a:xfrm flipH="1">
            <a:off x="123840" y="3451680"/>
            <a:ext cx="307440" cy="11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 vert="vert270" rot="16200000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Segoe UI"/>
              </a:rPr>
              <a:t>Time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39" name="Straight Arrow Connector 11"/>
          <p:cNvSpPr/>
          <p:nvPr/>
        </p:nvSpPr>
        <p:spPr>
          <a:xfrm flipH="1">
            <a:off x="6070320" y="2420640"/>
            <a:ext cx="360" cy="371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40" name="Straight Arrow Connector 14"/>
          <p:cNvSpPr/>
          <p:nvPr/>
        </p:nvSpPr>
        <p:spPr>
          <a:xfrm>
            <a:off x="537840" y="2587320"/>
            <a:ext cx="5532840" cy="4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5c3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TextBox 20"/>
          <p:cNvSpPr/>
          <p:nvPr/>
        </p:nvSpPr>
        <p:spPr>
          <a:xfrm rot="287400">
            <a:off x="2402640" y="2998080"/>
            <a:ext cx="2128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5c39"/>
                </a:solidFill>
                <a:latin typeface="Segoe UI"/>
              </a:rPr>
              <a:t>Query(Q) myexternalendpoint.com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42" name="Straight Arrow Connector 21"/>
          <p:cNvSpPr/>
          <p:nvPr/>
        </p:nvSpPr>
        <p:spPr>
          <a:xfrm>
            <a:off x="537840" y="3229200"/>
            <a:ext cx="5532840" cy="4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5c3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TextBox 24"/>
          <p:cNvSpPr/>
          <p:nvPr/>
        </p:nvSpPr>
        <p:spPr>
          <a:xfrm rot="287400">
            <a:off x="2402640" y="5308560"/>
            <a:ext cx="2128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5c39"/>
                </a:solidFill>
                <a:latin typeface="Segoe UI"/>
              </a:rPr>
              <a:t>Query (Q) myexternalendpoint.com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44" name="Straight Arrow Connector 25"/>
          <p:cNvSpPr/>
          <p:nvPr/>
        </p:nvSpPr>
        <p:spPr>
          <a:xfrm>
            <a:off x="537840" y="5539680"/>
            <a:ext cx="5532840" cy="4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5c3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5" name="TextBox 27"/>
          <p:cNvSpPr/>
          <p:nvPr/>
        </p:nvSpPr>
        <p:spPr>
          <a:xfrm rot="287400">
            <a:off x="2402640" y="3732120"/>
            <a:ext cx="2128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4cb1ff"/>
                </a:solidFill>
                <a:latin typeface="Segoe UI"/>
              </a:rPr>
              <a:t>Query (Q)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4cb1ff"/>
                </a:solidFill>
                <a:latin typeface="Segoe UI"/>
              </a:rPr>
              <a:t>microsoft.com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46" name="Straight Arrow Connector 28"/>
          <p:cNvSpPr/>
          <p:nvPr/>
        </p:nvSpPr>
        <p:spPr>
          <a:xfrm>
            <a:off x="537840" y="3963240"/>
            <a:ext cx="5532840" cy="44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78d4">
                <a:lumMod val="60000"/>
                <a:lumOff val="4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Straight Arrow Connector 31"/>
          <p:cNvSpPr/>
          <p:nvPr/>
        </p:nvSpPr>
        <p:spPr>
          <a:xfrm flipH="1">
            <a:off x="537120" y="4585320"/>
            <a:ext cx="5532840" cy="63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78d4">
                <a:lumMod val="60000"/>
                <a:lumOff val="40000"/>
              </a:srgbClr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8" name="TextBox 32"/>
          <p:cNvSpPr/>
          <p:nvPr/>
        </p:nvSpPr>
        <p:spPr>
          <a:xfrm rot="21245400">
            <a:off x="2239560" y="4447800"/>
            <a:ext cx="2128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4cb1ff"/>
                </a:solidFill>
                <a:latin typeface="Segoe UI"/>
              </a:rPr>
              <a:t>Response (R)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4cb1ff"/>
                </a:solidFill>
                <a:latin typeface="Segoe UI"/>
              </a:rPr>
              <a:t>microsoft.com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949" name="Picture 29" descr=""/>
          <p:cNvPicPr/>
          <p:nvPr/>
        </p:nvPicPr>
        <p:blipFill>
          <a:blip r:embed="rId5"/>
          <a:stretch/>
        </p:blipFill>
        <p:spPr>
          <a:xfrm>
            <a:off x="6403680" y="3078000"/>
            <a:ext cx="5663880" cy="495000"/>
          </a:xfrm>
          <a:prstGeom prst="rect">
            <a:avLst/>
          </a:prstGeom>
          <a:ln w="0">
            <a:noFill/>
          </a:ln>
        </p:spPr>
      </p:pic>
      <p:pic>
        <p:nvPicPr>
          <p:cNvPr id="950" name="Picture 39" descr=""/>
          <p:cNvPicPr/>
          <p:nvPr/>
        </p:nvPicPr>
        <p:blipFill>
          <a:blip r:embed="rId6"/>
          <a:stretch/>
        </p:blipFill>
        <p:spPr>
          <a:xfrm>
            <a:off x="6416640" y="4361040"/>
            <a:ext cx="5638320" cy="317160"/>
          </a:xfrm>
          <a:prstGeom prst="rect">
            <a:avLst/>
          </a:prstGeom>
          <a:ln w="0">
            <a:noFill/>
          </a:ln>
        </p:spPr>
      </p:pic>
      <p:pic>
        <p:nvPicPr>
          <p:cNvPr id="951" name="Graphic 40" descr=""/>
          <p:cNvPicPr/>
          <p:nvPr/>
        </p:nvPicPr>
        <p:blipFill>
          <a:blip r:embed="rId7"/>
          <a:stretch/>
        </p:blipFill>
        <p:spPr>
          <a:xfrm>
            <a:off x="8602560" y="2319120"/>
            <a:ext cx="1085040" cy="338400"/>
          </a:xfrm>
          <a:prstGeom prst="rect">
            <a:avLst/>
          </a:prstGeom>
          <a:ln w="0">
            <a:noFill/>
          </a:ln>
        </p:spPr>
      </p:pic>
      <p:sp>
        <p:nvSpPr>
          <p:cNvPr id="952" name="Rectangle 41"/>
          <p:cNvSpPr/>
          <p:nvPr/>
        </p:nvSpPr>
        <p:spPr>
          <a:xfrm>
            <a:off x="11836440" y="3242520"/>
            <a:ext cx="171000" cy="152640"/>
          </a:xfrm>
          <a:prstGeom prst="rect">
            <a:avLst/>
          </a:prstGeom>
          <a:noFill/>
          <a:ln>
            <a:solidFill>
              <a:srgbClr val="ff5c39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3" name="Rectangle 42"/>
          <p:cNvSpPr/>
          <p:nvPr/>
        </p:nvSpPr>
        <p:spPr>
          <a:xfrm>
            <a:off x="9455040" y="3229200"/>
            <a:ext cx="1815840" cy="166320"/>
          </a:xfrm>
          <a:prstGeom prst="rect">
            <a:avLst/>
          </a:prstGeom>
          <a:noFill/>
          <a:ln>
            <a:solidFill>
              <a:srgbClr val="ff5c39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4" name="Rectangle 46"/>
          <p:cNvSpPr/>
          <p:nvPr/>
        </p:nvSpPr>
        <p:spPr>
          <a:xfrm>
            <a:off x="11842920" y="4361040"/>
            <a:ext cx="171000" cy="138960"/>
          </a:xfrm>
          <a:prstGeom prst="rect">
            <a:avLst/>
          </a:prstGeom>
          <a:noFill/>
          <a:ln>
            <a:solidFill>
              <a:srgbClr val="0078d4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5" name="Rectangle 47"/>
          <p:cNvSpPr/>
          <p:nvPr/>
        </p:nvSpPr>
        <p:spPr>
          <a:xfrm>
            <a:off x="9455040" y="4361040"/>
            <a:ext cx="1815840" cy="138960"/>
          </a:xfrm>
          <a:prstGeom prst="rect">
            <a:avLst/>
          </a:prstGeom>
          <a:noFill/>
          <a:ln>
            <a:solidFill>
              <a:srgbClr val="0078d4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6" name="Rectangle 48"/>
          <p:cNvSpPr/>
          <p:nvPr/>
        </p:nvSpPr>
        <p:spPr>
          <a:xfrm>
            <a:off x="11842920" y="4519800"/>
            <a:ext cx="171000" cy="138960"/>
          </a:xfrm>
          <a:prstGeom prst="rect">
            <a:avLst/>
          </a:prstGeom>
          <a:noFill/>
          <a:ln>
            <a:solidFill>
              <a:srgbClr val="0078d4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7" name="Rectangle 49"/>
          <p:cNvSpPr/>
          <p:nvPr/>
        </p:nvSpPr>
        <p:spPr>
          <a:xfrm>
            <a:off x="9455040" y="4519800"/>
            <a:ext cx="1815840" cy="138960"/>
          </a:xfrm>
          <a:prstGeom prst="rect">
            <a:avLst/>
          </a:prstGeom>
          <a:noFill/>
          <a:ln>
            <a:solidFill>
              <a:srgbClr val="0078d4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58" name="Left Brace 50"/>
          <p:cNvSpPr/>
          <p:nvPr/>
        </p:nvSpPr>
        <p:spPr>
          <a:xfrm rot="10800000">
            <a:off x="6120360" y="3022920"/>
            <a:ext cx="247320" cy="677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Left Brace 51"/>
          <p:cNvSpPr/>
          <p:nvPr/>
        </p:nvSpPr>
        <p:spPr>
          <a:xfrm rot="10800000">
            <a:off x="6131160" y="4225320"/>
            <a:ext cx="247320" cy="6775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0" name="Rectangle 53"/>
          <p:cNvSpPr/>
          <p:nvPr/>
        </p:nvSpPr>
        <p:spPr>
          <a:xfrm>
            <a:off x="6367680" y="2810160"/>
            <a:ext cx="5779440" cy="2092320"/>
          </a:xfrm>
          <a:prstGeom prst="rect">
            <a:avLst/>
          </a:prstGeom>
          <a:noFill/>
          <a:ln>
            <a:solidFill>
              <a:srgbClr val="0078d4"/>
            </a:solidFill>
            <a:prstDash val="sysDot"/>
            <a:rou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1" name="TextBox 52"/>
          <p:cNvSpPr/>
          <p:nvPr/>
        </p:nvSpPr>
        <p:spPr>
          <a:xfrm>
            <a:off x="7372800" y="2689200"/>
            <a:ext cx="2797560" cy="243720"/>
          </a:xfrm>
          <a:prstGeom prst="rect">
            <a:avLst/>
          </a:prstGeom>
          <a:solidFill>
            <a:srgbClr val="fff8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kubectl gadget run trace_dns …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62" name="Graphic 4" descr="Checkmark with solid fill"/>
          <p:cNvPicPr/>
          <p:nvPr/>
        </p:nvPicPr>
        <p:blipFill>
          <a:blip r:embed="rId8"/>
          <a:stretch/>
        </p:blipFill>
        <p:spPr>
          <a:xfrm>
            <a:off x="11836440" y="4609440"/>
            <a:ext cx="302760" cy="302760"/>
          </a:xfrm>
          <a:prstGeom prst="rect">
            <a:avLst/>
          </a:prstGeom>
          <a:ln w="0">
            <a:noFill/>
          </a:ln>
        </p:spPr>
      </p:pic>
      <p:pic>
        <p:nvPicPr>
          <p:cNvPr id="963" name="Graphic 12" descr="Badge Cross with solid fill"/>
          <p:cNvPicPr/>
          <p:nvPr/>
        </p:nvPicPr>
        <p:blipFill>
          <a:blip r:embed="rId9"/>
          <a:stretch/>
        </p:blipFill>
        <p:spPr>
          <a:xfrm>
            <a:off x="11738520" y="3600000"/>
            <a:ext cx="366840" cy="366840"/>
          </a:xfrm>
          <a:prstGeom prst="rect">
            <a:avLst/>
          </a:prstGeom>
          <a:ln w="0">
            <a:noFill/>
          </a:ln>
        </p:spPr>
      </p:pic>
      <p:sp>
        <p:nvSpPr>
          <p:cNvPr id="964" name="Rectangle 13"/>
          <p:cNvSpPr/>
          <p:nvPr/>
        </p:nvSpPr>
        <p:spPr>
          <a:xfrm>
            <a:off x="11836440" y="3401280"/>
            <a:ext cx="171000" cy="152640"/>
          </a:xfrm>
          <a:prstGeom prst="rect">
            <a:avLst/>
          </a:prstGeom>
          <a:noFill/>
          <a:ln>
            <a:solidFill>
              <a:srgbClr val="ff5c39"/>
            </a:solidFill>
            <a:rou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/>
        </p:style>
      </p:sp>
      <p:sp>
        <p:nvSpPr>
          <p:cNvPr id="965" name="Picture 10"/>
          <p:cNvSpPr/>
          <p:nvPr/>
        </p:nvSpPr>
        <p:spPr>
          <a:xfrm>
            <a:off x="8992800" y="5623560"/>
            <a:ext cx="472680" cy="46332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TextBox 15"/>
          <p:cNvSpPr/>
          <p:nvPr/>
        </p:nvSpPr>
        <p:spPr>
          <a:xfrm>
            <a:off x="8294400" y="6166080"/>
            <a:ext cx="1919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Proactive Monitoring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67" name="Plus Sign 17"/>
          <p:cNvSpPr/>
          <p:nvPr/>
        </p:nvSpPr>
        <p:spPr>
          <a:xfrm>
            <a:off x="9095400" y="5129640"/>
            <a:ext cx="281880" cy="271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Rectangle: Single Corner Rounded 7"/>
          <p:cNvSpPr/>
          <p:nvPr/>
        </p:nvSpPr>
        <p:spPr>
          <a:xfrm rot="5400000">
            <a:off x="-1254600" y="1254600"/>
            <a:ext cx="6268680" cy="3758760"/>
          </a:xfrm>
          <a:prstGeom prst="round1Rect">
            <a:avLst>
              <a:gd name="adj" fmla="val 5518"/>
            </a:avLst>
          </a:prstGeom>
          <a:gradFill rotWithShape="0">
            <a:gsLst>
              <a:gs pos="0">
                <a:srgbClr val="ffbeb0"/>
              </a:gs>
              <a:gs pos="100000">
                <a:srgbClr val="ffd566"/>
              </a:gs>
            </a:gsLst>
            <a:lin ang="540000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69" name="Rectangle: Rounded Corners 3"/>
          <p:cNvSpPr/>
          <p:nvPr/>
        </p:nvSpPr>
        <p:spPr>
          <a:xfrm>
            <a:off x="4191120" y="585720"/>
            <a:ext cx="7411680" cy="5682960"/>
          </a:xfrm>
          <a:prstGeom prst="roundRect">
            <a:avLst>
              <a:gd name="adj" fmla="val 302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588960" y="1434960"/>
            <a:ext cx="253332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Takeaways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71" name="Content Placeholder 1"/>
          <p:cNvSpPr/>
          <p:nvPr/>
        </p:nvSpPr>
        <p:spPr>
          <a:xfrm>
            <a:off x="5334120" y="2272320"/>
            <a:ext cx="6117480" cy="210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  <a:ea typeface="Segoe UI"/>
              </a:rPr>
              <a:t>Tools &amp; data</a:t>
            </a:r>
            <a:endParaRPr b="0" lang="en-US" sz="1800" spc="-1" strike="noStrike">
              <a:latin typeface="Arial"/>
            </a:endParaRPr>
          </a:p>
          <a:p>
            <a:pPr lvl="1" marL="279360" indent="-177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Logs – valuable source of information to start the analysis with</a:t>
            </a:r>
            <a:endParaRPr b="0" lang="en-US" sz="1600" spc="-1" strike="noStrike">
              <a:latin typeface="Arial"/>
            </a:endParaRPr>
          </a:p>
          <a:p>
            <a:pPr lvl="1" marL="279360" indent="-177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Inspektor Gadget </a:t>
            </a:r>
            <a:endParaRPr b="0" lang="en-US" sz="1600" spc="-1" strike="noStrike">
              <a:latin typeface="Arial"/>
            </a:endParaRPr>
          </a:p>
          <a:p>
            <a:pPr lvl="2" marL="571680" indent="-236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egoe UI"/>
              <a:buChar char="–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  <a:ea typeface="Segoe UI"/>
              </a:rPr>
              <a:t>Interactive &amp; multipurpose (security, networking, performance, etc.)</a:t>
            </a:r>
            <a:endParaRPr b="0" lang="en-US" sz="1400" spc="-1" strike="noStrike">
              <a:latin typeface="Arial"/>
            </a:endParaRPr>
          </a:p>
          <a:p>
            <a:pPr lvl="1" marL="279360" indent="-177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Alternative tools: Advanced Container Networking Services</a:t>
            </a:r>
            <a:endParaRPr b="0" lang="en-US" sz="1600" spc="-1" strike="noStrike">
              <a:latin typeface="Arial"/>
            </a:endParaRPr>
          </a:p>
          <a:p>
            <a:pPr lvl="2" marL="571680" indent="-236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egoe UI"/>
              <a:buChar char="–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  <a:ea typeface="Segoe UI"/>
              </a:rPr>
              <a:t>Hubble enriched metrics w/ prebuilt managed Grafana dashboards</a:t>
            </a:r>
            <a:endParaRPr b="0" lang="en-US" sz="1400" spc="-1" strike="noStrike">
              <a:latin typeface="Arial"/>
            </a:endParaRPr>
          </a:p>
          <a:p>
            <a:pPr lvl="2" marL="571680" indent="-2361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egoe UI"/>
              <a:buChar char="–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Segoe UI"/>
                <a:ea typeface="Segoe UI"/>
              </a:rPr>
              <a:t>Network flow logs for Log Analytics and external logging (e.g., Otel)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972" name="Group 11"/>
          <p:cNvGrpSpPr/>
          <p:nvPr/>
        </p:nvGrpSpPr>
        <p:grpSpPr>
          <a:xfrm>
            <a:off x="4408920" y="2266560"/>
            <a:ext cx="670320" cy="670320"/>
            <a:chOff x="4408920" y="2266560"/>
            <a:chExt cx="670320" cy="670320"/>
          </a:xfrm>
        </p:grpSpPr>
        <p:sp>
          <p:nvSpPr>
            <p:cNvPr id="973" name="Oval 12"/>
            <p:cNvSpPr/>
            <p:nvPr/>
          </p:nvSpPr>
          <p:spPr>
            <a:xfrm flipH="1">
              <a:off x="4408920" y="2266560"/>
              <a:ext cx="670320" cy="6703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74" name="Oval 13"/>
            <p:cNvSpPr/>
            <p:nvPr/>
          </p:nvSpPr>
          <p:spPr>
            <a:xfrm flipH="1">
              <a:off x="4480920" y="2338920"/>
              <a:ext cx="525600" cy="525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ffff"/>
              </a:solidFill>
              <a:round/>
            </a:ln>
            <a:effectLst>
              <a:outerShdw algn="ctr" blurRad="63360" rotWithShape="0" sx="102000" sy="102000">
                <a:srgbClr val="000000">
                  <a:alpha val="4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</p:grpSp>
      <p:sp>
        <p:nvSpPr>
          <p:cNvPr id="975" name="Content Placeholder 1"/>
          <p:cNvSpPr/>
          <p:nvPr/>
        </p:nvSpPr>
        <p:spPr>
          <a:xfrm>
            <a:off x="5346720" y="4886640"/>
            <a:ext cx="6130440" cy="12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</a:rPr>
              <a:t>And that’s not all that Inspektor </a:t>
            </a: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Gadget does… </a:t>
            </a:r>
            <a:endParaRPr b="0" lang="en-US" sz="1600" spc="-1" strike="noStrike">
              <a:latin typeface="Arial"/>
            </a:endParaRPr>
          </a:p>
          <a:p>
            <a:pPr lvl="1" marL="42876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Use manifest files for common troubleshooting scenarios</a:t>
            </a:r>
            <a:endParaRPr b="0" lang="en-US" sz="1600" spc="-1" strike="noStrike">
              <a:latin typeface="Arial"/>
            </a:endParaRPr>
          </a:p>
          <a:p>
            <a:pPr lvl="1" marL="42876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Customize the collected data: Create your own Gadget</a:t>
            </a:r>
            <a:endParaRPr b="0" lang="en-US" sz="1600" spc="-1" strike="noStrike">
              <a:latin typeface="Arial"/>
            </a:endParaRPr>
          </a:p>
          <a:p>
            <a:pPr lvl="1" marL="42876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… </a:t>
            </a: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and more </a:t>
            </a:r>
            <a:r>
              <a:rPr b="0" lang="en-US" sz="1600" spc="-1" strike="noStrike" u="sng">
                <a:solidFill>
                  <a:srgbClr val="8661c5"/>
                </a:solidFill>
                <a:uFillTx/>
                <a:latin typeface="Segoe UI"/>
                <a:ea typeface="Segoe UI"/>
                <a:hlinkClick r:id="rId1"/>
              </a:rPr>
              <a:t>inspektor-gadget.io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976" name="Group 14"/>
          <p:cNvGrpSpPr/>
          <p:nvPr/>
        </p:nvGrpSpPr>
        <p:grpSpPr>
          <a:xfrm>
            <a:off x="4479840" y="5164200"/>
            <a:ext cx="670320" cy="670320"/>
            <a:chOff x="4479840" y="5164200"/>
            <a:chExt cx="670320" cy="670320"/>
          </a:xfrm>
        </p:grpSpPr>
        <p:sp>
          <p:nvSpPr>
            <p:cNvPr id="977" name="Oval 15"/>
            <p:cNvSpPr/>
            <p:nvPr/>
          </p:nvSpPr>
          <p:spPr>
            <a:xfrm flipH="1">
              <a:off x="4479840" y="5164200"/>
              <a:ext cx="670320" cy="6703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78" name="Oval 17"/>
            <p:cNvSpPr/>
            <p:nvPr/>
          </p:nvSpPr>
          <p:spPr>
            <a:xfrm flipH="1">
              <a:off x="4552200" y="5236200"/>
              <a:ext cx="525600" cy="525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ffff"/>
              </a:solidFill>
              <a:round/>
            </a:ln>
            <a:effectLst>
              <a:outerShdw algn="ctr" blurRad="63360" rotWithShape="0" sx="102000" sy="102000">
                <a:srgbClr val="000000">
                  <a:alpha val="4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</p:grpSp>
      <p:sp>
        <p:nvSpPr>
          <p:cNvPr id="979" name="Content Placeholder 1"/>
          <p:cNvSpPr/>
          <p:nvPr/>
        </p:nvSpPr>
        <p:spPr>
          <a:xfrm>
            <a:off x="5295240" y="829440"/>
            <a:ext cx="6130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  <a:ea typeface="Segoe UI"/>
              </a:rPr>
              <a:t>Isolate</a:t>
            </a:r>
            <a:endParaRPr b="0" lang="en-US" sz="1800" spc="-1" strike="noStrike">
              <a:latin typeface="Arial"/>
            </a:endParaRPr>
          </a:p>
          <a:p>
            <a:pPr lvl="1" marL="279360" indent="-177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Using an inside-out approach streamlines troubleshooting</a:t>
            </a:r>
            <a:endParaRPr b="0" lang="en-US" sz="1600" spc="-1" strike="noStrike">
              <a:latin typeface="Arial"/>
            </a:endParaRPr>
          </a:p>
          <a:p>
            <a:pPr lvl="1" marL="279360" indent="-177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  <a:ea typeface="Segoe UI"/>
              </a:rPr>
              <a:t>Start from one app and then see how it interacts with other etc.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980" name="Group 28"/>
          <p:cNvGrpSpPr/>
          <p:nvPr/>
        </p:nvGrpSpPr>
        <p:grpSpPr>
          <a:xfrm>
            <a:off x="4407480" y="829440"/>
            <a:ext cx="670320" cy="670320"/>
            <a:chOff x="4407480" y="829440"/>
            <a:chExt cx="670320" cy="670320"/>
          </a:xfrm>
        </p:grpSpPr>
        <p:sp>
          <p:nvSpPr>
            <p:cNvPr id="981" name="Oval 29"/>
            <p:cNvSpPr/>
            <p:nvPr/>
          </p:nvSpPr>
          <p:spPr>
            <a:xfrm flipH="1">
              <a:off x="4407480" y="829440"/>
              <a:ext cx="670320" cy="6703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82" name="Oval 30"/>
            <p:cNvSpPr/>
            <p:nvPr/>
          </p:nvSpPr>
          <p:spPr>
            <a:xfrm flipH="1">
              <a:off x="4479840" y="901800"/>
              <a:ext cx="525600" cy="5256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ffff"/>
              </a:solidFill>
              <a:round/>
            </a:ln>
            <a:effectLst>
              <a:outerShdw algn="ctr" blurRad="63360" rotWithShape="0" sx="102000" sy="102000">
                <a:srgbClr val="000000">
                  <a:alpha val="4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</p:grpSp>
      <p:sp>
        <p:nvSpPr>
          <p:cNvPr id="983" name="Straight Connector 38"/>
          <p:cNvSpPr/>
          <p:nvPr/>
        </p:nvSpPr>
        <p:spPr>
          <a:xfrm>
            <a:off x="5295240" y="1989000"/>
            <a:ext cx="6130800" cy="360"/>
          </a:xfrm>
          <a:prstGeom prst="line">
            <a:avLst/>
          </a:prstGeom>
          <a:ln w="6350">
            <a:solidFill>
              <a:srgbClr val="ffffff">
                <a:lumMod val="85000"/>
              </a:srgbClr>
            </a:solidFill>
            <a:rou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4" name="Straight Connector 40"/>
          <p:cNvSpPr/>
          <p:nvPr/>
        </p:nvSpPr>
        <p:spPr>
          <a:xfrm>
            <a:off x="5296320" y="4622760"/>
            <a:ext cx="6131160" cy="360"/>
          </a:xfrm>
          <a:prstGeom prst="line">
            <a:avLst/>
          </a:prstGeom>
          <a:ln w="6350">
            <a:solidFill>
              <a:srgbClr val="ffffff">
                <a:lumMod val="85000"/>
              </a:srgbClr>
            </a:solidFill>
            <a:rou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5" name="Rectangle: Rounded Corners 41"/>
          <p:cNvSpPr/>
          <p:nvPr/>
        </p:nvSpPr>
        <p:spPr>
          <a:xfrm>
            <a:off x="588960" y="1130400"/>
            <a:ext cx="731520" cy="759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986" name="Graphic 35"/>
          <p:cNvSpPr/>
          <p:nvPr/>
        </p:nvSpPr>
        <p:spPr>
          <a:xfrm>
            <a:off x="4601880" y="2451600"/>
            <a:ext cx="278280" cy="289800"/>
          </a:xfrm>
          <a:custGeom>
            <a:avLst/>
            <a:gdLst/>
            <a:ahLst/>
            <a:rect l="l" t="t" r="r" b="b"/>
            <a:pathLst>
              <a:path w="178348" h="185732">
                <a:moveTo>
                  <a:pt x="89274" y="0"/>
                </a:moveTo>
                <a:cubicBezTo>
                  <a:pt x="96265" y="76"/>
                  <a:pt x="103228" y="886"/>
                  <a:pt x="110058" y="2410"/>
                </a:cubicBezTo>
                <a:cubicBezTo>
                  <a:pt x="113036" y="3075"/>
                  <a:pt x="115263" y="5558"/>
                  <a:pt x="115601" y="8592"/>
                </a:cubicBezTo>
                <a:lnTo>
                  <a:pt x="117220" y="23136"/>
                </a:lnTo>
                <a:cubicBezTo>
                  <a:pt x="118027" y="30372"/>
                  <a:pt x="124547" y="35584"/>
                  <a:pt x="131782" y="34777"/>
                </a:cubicBezTo>
                <a:cubicBezTo>
                  <a:pt x="133090" y="34631"/>
                  <a:pt x="134368" y="34290"/>
                  <a:pt x="135575" y="33766"/>
                </a:cubicBezTo>
                <a:lnTo>
                  <a:pt x="148920" y="27908"/>
                </a:lnTo>
                <a:cubicBezTo>
                  <a:pt x="151696" y="26685"/>
                  <a:pt x="154943" y="27350"/>
                  <a:pt x="157016" y="29566"/>
                </a:cubicBezTo>
                <a:cubicBezTo>
                  <a:pt x="166654" y="39863"/>
                  <a:pt x="173832" y="52212"/>
                  <a:pt x="178009" y="65684"/>
                </a:cubicBezTo>
                <a:cubicBezTo>
                  <a:pt x="178906" y="68586"/>
                  <a:pt x="177871" y="71738"/>
                  <a:pt x="175428" y="73543"/>
                </a:cubicBezTo>
                <a:lnTo>
                  <a:pt x="163598" y="82267"/>
                </a:lnTo>
                <a:cubicBezTo>
                  <a:pt x="157743" y="86568"/>
                  <a:pt x="156483" y="94801"/>
                  <a:pt x="160784" y="100656"/>
                </a:cubicBezTo>
                <a:cubicBezTo>
                  <a:pt x="161574" y="101731"/>
                  <a:pt x="162522" y="102680"/>
                  <a:pt x="163598" y="103470"/>
                </a:cubicBezTo>
                <a:lnTo>
                  <a:pt x="175437" y="112185"/>
                </a:lnTo>
                <a:cubicBezTo>
                  <a:pt x="177888" y="113989"/>
                  <a:pt x="178928" y="117146"/>
                  <a:pt x="178028" y="120053"/>
                </a:cubicBezTo>
                <a:cubicBezTo>
                  <a:pt x="173849" y="133524"/>
                  <a:pt x="166672" y="145873"/>
                  <a:pt x="157035" y="156172"/>
                </a:cubicBezTo>
                <a:cubicBezTo>
                  <a:pt x="154967" y="158383"/>
                  <a:pt x="151731" y="159050"/>
                  <a:pt x="148958" y="157839"/>
                </a:cubicBezTo>
                <a:lnTo>
                  <a:pt x="135556" y="151962"/>
                </a:lnTo>
                <a:cubicBezTo>
                  <a:pt x="128908" y="149046"/>
                  <a:pt x="121154" y="152073"/>
                  <a:pt x="118240" y="158722"/>
                </a:cubicBezTo>
                <a:cubicBezTo>
                  <a:pt x="117703" y="159946"/>
                  <a:pt x="117356" y="161244"/>
                  <a:pt x="117211" y="162573"/>
                </a:cubicBezTo>
                <a:lnTo>
                  <a:pt x="115601" y="177108"/>
                </a:lnTo>
                <a:cubicBezTo>
                  <a:pt x="115269" y="180106"/>
                  <a:pt x="113089" y="182573"/>
                  <a:pt x="110153" y="183271"/>
                </a:cubicBezTo>
                <a:cubicBezTo>
                  <a:pt x="96356" y="186553"/>
                  <a:pt x="81983" y="186553"/>
                  <a:pt x="68186" y="183271"/>
                </a:cubicBezTo>
                <a:cubicBezTo>
                  <a:pt x="65251" y="182573"/>
                  <a:pt x="63070" y="180106"/>
                  <a:pt x="62737" y="177108"/>
                </a:cubicBezTo>
                <a:lnTo>
                  <a:pt x="61137" y="162592"/>
                </a:lnTo>
                <a:cubicBezTo>
                  <a:pt x="60314" y="155369"/>
                  <a:pt x="53790" y="150181"/>
                  <a:pt x="46567" y="151005"/>
                </a:cubicBezTo>
                <a:cubicBezTo>
                  <a:pt x="45265" y="151153"/>
                  <a:pt x="43993" y="151495"/>
                  <a:pt x="42792" y="152019"/>
                </a:cubicBezTo>
                <a:lnTo>
                  <a:pt x="29400" y="157886"/>
                </a:lnTo>
                <a:cubicBezTo>
                  <a:pt x="26624" y="159103"/>
                  <a:pt x="23382" y="158434"/>
                  <a:pt x="21313" y="156220"/>
                </a:cubicBezTo>
                <a:cubicBezTo>
                  <a:pt x="11671" y="145910"/>
                  <a:pt x="4493" y="133547"/>
                  <a:pt x="320" y="120063"/>
                </a:cubicBezTo>
                <a:cubicBezTo>
                  <a:pt x="-580" y="117156"/>
                  <a:pt x="460" y="113998"/>
                  <a:pt x="2911" y="112195"/>
                </a:cubicBezTo>
                <a:lnTo>
                  <a:pt x="14751" y="103470"/>
                </a:lnTo>
                <a:cubicBezTo>
                  <a:pt x="20605" y="99178"/>
                  <a:pt x="21873" y="90952"/>
                  <a:pt x="17581" y="85097"/>
                </a:cubicBezTo>
                <a:cubicBezTo>
                  <a:pt x="16787" y="84015"/>
                  <a:pt x="15833" y="83061"/>
                  <a:pt x="14751" y="82267"/>
                </a:cubicBezTo>
                <a:lnTo>
                  <a:pt x="2911" y="73562"/>
                </a:lnTo>
                <a:cubicBezTo>
                  <a:pt x="463" y="71756"/>
                  <a:pt x="-573" y="68599"/>
                  <a:pt x="330" y="65694"/>
                </a:cubicBezTo>
                <a:cubicBezTo>
                  <a:pt x="4507" y="52222"/>
                  <a:pt x="11684" y="39873"/>
                  <a:pt x="21323" y="29575"/>
                </a:cubicBezTo>
                <a:cubicBezTo>
                  <a:pt x="23396" y="27359"/>
                  <a:pt x="26642" y="26695"/>
                  <a:pt x="29419" y="27918"/>
                </a:cubicBezTo>
                <a:lnTo>
                  <a:pt x="42754" y="33776"/>
                </a:lnTo>
                <a:cubicBezTo>
                  <a:pt x="49448" y="36678"/>
                  <a:pt x="57228" y="33603"/>
                  <a:pt x="60130" y="26909"/>
                </a:cubicBezTo>
                <a:cubicBezTo>
                  <a:pt x="60652" y="25705"/>
                  <a:pt x="60991" y="24430"/>
                  <a:pt x="61137" y="23127"/>
                </a:cubicBezTo>
                <a:lnTo>
                  <a:pt x="62757" y="8592"/>
                </a:lnTo>
                <a:cubicBezTo>
                  <a:pt x="63092" y="5552"/>
                  <a:pt x="65324" y="3063"/>
                  <a:pt x="68310" y="2400"/>
                </a:cubicBezTo>
                <a:cubicBezTo>
                  <a:pt x="75139" y="886"/>
                  <a:pt x="82121" y="86"/>
                  <a:pt x="89274" y="0"/>
                </a:cubicBezTo>
                <a:close/>
                <a:moveTo>
                  <a:pt x="89274" y="14288"/>
                </a:moveTo>
                <a:cubicBezTo>
                  <a:pt x="84954" y="14338"/>
                  <a:pt x="80643" y="14711"/>
                  <a:pt x="76377" y="15402"/>
                </a:cubicBezTo>
                <a:lnTo>
                  <a:pt x="75339" y="24708"/>
                </a:lnTo>
                <a:cubicBezTo>
                  <a:pt x="73664" y="39797"/>
                  <a:pt x="60073" y="50671"/>
                  <a:pt x="44984" y="48995"/>
                </a:cubicBezTo>
                <a:cubicBezTo>
                  <a:pt x="42234" y="48690"/>
                  <a:pt x="39546" y="47971"/>
                  <a:pt x="37010" y="46863"/>
                </a:cubicBezTo>
                <a:lnTo>
                  <a:pt x="28457" y="43110"/>
                </a:lnTo>
                <a:cubicBezTo>
                  <a:pt x="23009" y="49722"/>
                  <a:pt x="18672" y="57176"/>
                  <a:pt x="15617" y="65180"/>
                </a:cubicBezTo>
                <a:lnTo>
                  <a:pt x="23218" y="70771"/>
                </a:lnTo>
                <a:cubicBezTo>
                  <a:pt x="35431" y="79746"/>
                  <a:pt x="38055" y="96922"/>
                  <a:pt x="29080" y="109134"/>
                </a:cubicBezTo>
                <a:cubicBezTo>
                  <a:pt x="27434" y="111373"/>
                  <a:pt x="25458" y="113349"/>
                  <a:pt x="23218" y="114995"/>
                </a:cubicBezTo>
                <a:lnTo>
                  <a:pt x="15608" y="120596"/>
                </a:lnTo>
                <a:cubicBezTo>
                  <a:pt x="18656" y="128616"/>
                  <a:pt x="22999" y="136084"/>
                  <a:pt x="28447" y="142713"/>
                </a:cubicBezTo>
                <a:lnTo>
                  <a:pt x="37068" y="138932"/>
                </a:lnTo>
                <a:cubicBezTo>
                  <a:pt x="50962" y="132865"/>
                  <a:pt x="67143" y="139211"/>
                  <a:pt x="73209" y="153105"/>
                </a:cubicBezTo>
                <a:cubicBezTo>
                  <a:pt x="74308" y="155619"/>
                  <a:pt x="75022" y="158285"/>
                  <a:pt x="75330" y="161011"/>
                </a:cubicBezTo>
                <a:lnTo>
                  <a:pt x="76377" y="170383"/>
                </a:lnTo>
                <a:cubicBezTo>
                  <a:pt x="84845" y="171812"/>
                  <a:pt x="93503" y="171812"/>
                  <a:pt x="101971" y="170383"/>
                </a:cubicBezTo>
                <a:lnTo>
                  <a:pt x="103019" y="161011"/>
                </a:lnTo>
                <a:cubicBezTo>
                  <a:pt x="104689" y="145948"/>
                  <a:pt x="118254" y="135090"/>
                  <a:pt x="133318" y="136761"/>
                </a:cubicBezTo>
                <a:cubicBezTo>
                  <a:pt x="136068" y="137066"/>
                  <a:pt x="138756" y="137785"/>
                  <a:pt x="141290" y="138894"/>
                </a:cubicBezTo>
                <a:lnTo>
                  <a:pt x="149910" y="142665"/>
                </a:lnTo>
                <a:cubicBezTo>
                  <a:pt x="155356" y="136050"/>
                  <a:pt x="159689" y="128593"/>
                  <a:pt x="162740" y="120587"/>
                </a:cubicBezTo>
                <a:lnTo>
                  <a:pt x="155140" y="114986"/>
                </a:lnTo>
                <a:cubicBezTo>
                  <a:pt x="142928" y="106010"/>
                  <a:pt x="140303" y="88835"/>
                  <a:pt x="149278" y="76623"/>
                </a:cubicBezTo>
                <a:cubicBezTo>
                  <a:pt x="150924" y="74384"/>
                  <a:pt x="152900" y="72407"/>
                  <a:pt x="155140" y="70761"/>
                </a:cubicBezTo>
                <a:lnTo>
                  <a:pt x="162721" y="65170"/>
                </a:lnTo>
                <a:cubicBezTo>
                  <a:pt x="159667" y="57166"/>
                  <a:pt x="155330" y="49712"/>
                  <a:pt x="149882" y="43101"/>
                </a:cubicBezTo>
                <a:lnTo>
                  <a:pt x="141347" y="46844"/>
                </a:lnTo>
                <a:cubicBezTo>
                  <a:pt x="127449" y="52928"/>
                  <a:pt x="111251" y="46594"/>
                  <a:pt x="105167" y="32696"/>
                </a:cubicBezTo>
                <a:cubicBezTo>
                  <a:pt x="104055" y="30156"/>
                  <a:pt x="103334" y="27463"/>
                  <a:pt x="103028" y="24708"/>
                </a:cubicBezTo>
                <a:lnTo>
                  <a:pt x="101980" y="15411"/>
                </a:lnTo>
                <a:cubicBezTo>
                  <a:pt x="97782" y="14725"/>
                  <a:pt x="93538" y="14352"/>
                  <a:pt x="89284" y="14297"/>
                </a:cubicBezTo>
                <a:close/>
                <a:moveTo>
                  <a:pt x="89160" y="57150"/>
                </a:moveTo>
                <a:cubicBezTo>
                  <a:pt x="108887" y="57150"/>
                  <a:pt x="124879" y="73142"/>
                  <a:pt x="124879" y="92869"/>
                </a:cubicBezTo>
                <a:cubicBezTo>
                  <a:pt x="124879" y="112596"/>
                  <a:pt x="108887" y="128588"/>
                  <a:pt x="89160" y="128588"/>
                </a:cubicBezTo>
                <a:cubicBezTo>
                  <a:pt x="69433" y="128588"/>
                  <a:pt x="53441" y="112596"/>
                  <a:pt x="53441" y="92869"/>
                </a:cubicBezTo>
                <a:cubicBezTo>
                  <a:pt x="53441" y="73142"/>
                  <a:pt x="69433" y="57150"/>
                  <a:pt x="89160" y="57150"/>
                </a:cubicBezTo>
                <a:close/>
                <a:moveTo>
                  <a:pt x="89160" y="71438"/>
                </a:moveTo>
                <a:cubicBezTo>
                  <a:pt x="77324" y="71438"/>
                  <a:pt x="67729" y="81033"/>
                  <a:pt x="67729" y="92869"/>
                </a:cubicBezTo>
                <a:cubicBezTo>
                  <a:pt x="67729" y="104705"/>
                  <a:pt x="77324" y="114300"/>
                  <a:pt x="89160" y="114300"/>
                </a:cubicBezTo>
                <a:cubicBezTo>
                  <a:pt x="100996" y="114300"/>
                  <a:pt x="110591" y="104705"/>
                  <a:pt x="110591" y="92869"/>
                </a:cubicBezTo>
                <a:cubicBezTo>
                  <a:pt x="110591" y="81033"/>
                  <a:pt x="100996" y="71438"/>
                  <a:pt x="89160" y="714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Graphic 43"/>
          <p:cNvSpPr/>
          <p:nvPr/>
        </p:nvSpPr>
        <p:spPr>
          <a:xfrm>
            <a:off x="4588200" y="1010160"/>
            <a:ext cx="309240" cy="309240"/>
          </a:xfrm>
          <a:custGeom>
            <a:avLst/>
            <a:gdLst/>
            <a:ahLst/>
            <a:rect l="l" t="t" r="r" b="b"/>
            <a:pathLst>
              <a:path w="274319" h="274319"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36884"/>
                  <a:pt x="211725" y="161116"/>
                  <a:pt x="196284" y="180119"/>
                </a:cubicBezTo>
                <a:lnTo>
                  <a:pt x="270972" y="254808"/>
                </a:lnTo>
                <a:cubicBezTo>
                  <a:pt x="275436" y="259272"/>
                  <a:pt x="275436" y="266508"/>
                  <a:pt x="270972" y="270972"/>
                </a:cubicBezTo>
                <a:cubicBezTo>
                  <a:pt x="266915" y="275030"/>
                  <a:pt x="260564" y="275399"/>
                  <a:pt x="256090" y="272078"/>
                </a:cubicBezTo>
                <a:lnTo>
                  <a:pt x="254808" y="270972"/>
                </a:lnTo>
                <a:lnTo>
                  <a:pt x="180119" y="196284"/>
                </a:lnTo>
                <a:cubicBezTo>
                  <a:pt x="161116" y="211725"/>
                  <a:pt x="136884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  <a:moveTo>
                  <a:pt x="110490" y="22860"/>
                </a:moveTo>
                <a:cubicBezTo>
                  <a:pt x="62093" y="22860"/>
                  <a:pt x="22860" y="62093"/>
                  <a:pt x="22860" y="110490"/>
                </a:cubicBezTo>
                <a:cubicBezTo>
                  <a:pt x="22860" y="158886"/>
                  <a:pt x="62093" y="198120"/>
                  <a:pt x="110490" y="198120"/>
                </a:cubicBezTo>
                <a:cubicBezTo>
                  <a:pt x="158886" y="198120"/>
                  <a:pt x="198120" y="158886"/>
                  <a:pt x="198120" y="110490"/>
                </a:cubicBezTo>
                <a:cubicBezTo>
                  <a:pt x="198120" y="62093"/>
                  <a:pt x="158886" y="22860"/>
                  <a:pt x="110490" y="2286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Graphic 322"/>
          <p:cNvSpPr/>
          <p:nvPr/>
        </p:nvSpPr>
        <p:spPr>
          <a:xfrm>
            <a:off x="4677840" y="5377680"/>
            <a:ext cx="273960" cy="243360"/>
          </a:xfrm>
          <a:custGeom>
            <a:avLst/>
            <a:gdLst/>
            <a:ahLst/>
            <a:rect l="l" t="t" r="r" b="b"/>
            <a:pathLst>
              <a:path w="171454" h="152233">
                <a:moveTo>
                  <a:pt x="97793" y="1847"/>
                </a:moveTo>
                <a:cubicBezTo>
                  <a:pt x="94868" y="-800"/>
                  <a:pt x="90350" y="-575"/>
                  <a:pt x="87703" y="2351"/>
                </a:cubicBezTo>
                <a:cubicBezTo>
                  <a:pt x="85151" y="5172"/>
                  <a:pt x="85256" y="9498"/>
                  <a:pt x="87944" y="12191"/>
                </a:cubicBezTo>
                <a:lnTo>
                  <a:pt x="147485" y="68912"/>
                </a:lnTo>
                <a:lnTo>
                  <a:pt x="7144" y="68912"/>
                </a:lnTo>
                <a:cubicBezTo>
                  <a:pt x="3198" y="68912"/>
                  <a:pt x="0" y="72111"/>
                  <a:pt x="0" y="76056"/>
                </a:cubicBezTo>
                <a:cubicBezTo>
                  <a:pt x="0" y="80001"/>
                  <a:pt x="3198" y="83200"/>
                  <a:pt x="7144" y="83200"/>
                </a:cubicBezTo>
                <a:lnTo>
                  <a:pt x="147485" y="83200"/>
                </a:lnTo>
                <a:lnTo>
                  <a:pt x="87944" y="139912"/>
                </a:lnTo>
                <a:cubicBezTo>
                  <a:pt x="85085" y="142631"/>
                  <a:pt x="84973" y="147154"/>
                  <a:pt x="87692" y="150013"/>
                </a:cubicBezTo>
                <a:cubicBezTo>
                  <a:pt x="90411" y="152872"/>
                  <a:pt x="94934" y="152985"/>
                  <a:pt x="97793" y="150265"/>
                </a:cubicBezTo>
                <a:lnTo>
                  <a:pt x="168469" y="82952"/>
                </a:lnTo>
                <a:cubicBezTo>
                  <a:pt x="170015" y="81484"/>
                  <a:pt x="171021" y="79538"/>
                  <a:pt x="171326" y="77428"/>
                </a:cubicBezTo>
                <a:cubicBezTo>
                  <a:pt x="171500" y="76515"/>
                  <a:pt x="171498" y="75577"/>
                  <a:pt x="171317" y="74665"/>
                </a:cubicBezTo>
                <a:cubicBezTo>
                  <a:pt x="171009" y="72561"/>
                  <a:pt x="170002" y="70623"/>
                  <a:pt x="168459" y="69160"/>
                </a:cubicBezTo>
                <a:lnTo>
                  <a:pt x="97793" y="184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588960" y="457200"/>
            <a:ext cx="1101672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Focus on DNS and TCP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49" name="Rectangle: Rounded Corners 11"/>
          <p:cNvSpPr/>
          <p:nvPr/>
        </p:nvSpPr>
        <p:spPr>
          <a:xfrm>
            <a:off x="588240" y="1436760"/>
            <a:ext cx="1101672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0" name="Rectangle 12"/>
          <p:cNvSpPr/>
          <p:nvPr/>
        </p:nvSpPr>
        <p:spPr>
          <a:xfrm>
            <a:off x="588240" y="1632960"/>
            <a:ext cx="11016720" cy="627480"/>
          </a:xfrm>
          <a:prstGeom prst="rect">
            <a:avLst/>
          </a:prstGeom>
          <a:gradFill rotWithShape="0">
            <a:gsLst>
              <a:gs pos="0">
                <a:srgbClr val="ffbeb0"/>
              </a:gs>
              <a:gs pos="100000">
                <a:srgbClr val="ffd566"/>
              </a:gs>
            </a:gsLst>
            <a:lin ang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numCol="1" spcCol="0" horzOverflow="overflow" vertOverflow="overflow" lIns="182880" rIns="182880" tIns="146160" bIns="1461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Segoe UI Semibold"/>
              </a:rPr>
              <a:t>What happens during a typical network connection?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1" name="TextBox 15"/>
          <p:cNvSpPr/>
          <p:nvPr/>
        </p:nvSpPr>
        <p:spPr>
          <a:xfrm>
            <a:off x="2965320" y="2815560"/>
            <a:ext cx="62629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  <a:ea typeface="Segoe UI"/>
              </a:rPr>
              <a:t>DNS</a:t>
            </a:r>
            <a:r>
              <a:rPr b="1" lang="en-US" sz="1800" spc="-1" strike="noStrike">
                <a:solidFill>
                  <a:srgbClr val="000000"/>
                </a:solidFill>
                <a:latin typeface="Segoe UI"/>
                <a:ea typeface="Segoe U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Segoe UI"/>
                <a:ea typeface="Segoe UI"/>
              </a:rPr>
              <a:t>resolution (translating domain name to IP addresses)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TextBox 17"/>
          <p:cNvSpPr/>
          <p:nvPr/>
        </p:nvSpPr>
        <p:spPr>
          <a:xfrm>
            <a:off x="4597920" y="3987720"/>
            <a:ext cx="299736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  <a:ea typeface="Segoe UI"/>
              </a:rPr>
              <a:t>TCP</a:t>
            </a:r>
            <a:r>
              <a:rPr b="0" lang="en-US" sz="1800" spc="-1" strike="noStrike">
                <a:solidFill>
                  <a:srgbClr val="000000"/>
                </a:solidFill>
                <a:latin typeface="Segoe UI"/>
                <a:ea typeface="Segoe UI"/>
              </a:rPr>
              <a:t>/UDP transport setup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TextBox 18"/>
          <p:cNvSpPr/>
          <p:nvPr/>
        </p:nvSpPr>
        <p:spPr>
          <a:xfrm>
            <a:off x="3272760" y="5289120"/>
            <a:ext cx="56480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"/>
                <a:ea typeface="Segoe UI"/>
              </a:rPr>
              <a:t>Application-layer communication (e.g., HTTPs, gRPC)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Straight Arrow Connector 25"/>
          <p:cNvSpPr/>
          <p:nvPr/>
        </p:nvSpPr>
        <p:spPr>
          <a:xfrm>
            <a:off x="966960" y="3292920"/>
            <a:ext cx="102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8661c5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Straight Arrow Connector 26"/>
          <p:cNvSpPr/>
          <p:nvPr/>
        </p:nvSpPr>
        <p:spPr>
          <a:xfrm>
            <a:off x="966960" y="4489920"/>
            <a:ext cx="102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b900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Straight Arrow Connector 27"/>
          <p:cNvSpPr/>
          <p:nvPr/>
        </p:nvSpPr>
        <p:spPr>
          <a:xfrm>
            <a:off x="966960" y="5763960"/>
            <a:ext cx="10259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ff5c39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Debugging Tools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58" name="Rectangle: Rounded Corners 5"/>
          <p:cNvSpPr/>
          <p:nvPr/>
        </p:nvSpPr>
        <p:spPr>
          <a:xfrm>
            <a:off x="6916680" y="1666080"/>
            <a:ext cx="4747680" cy="420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59" name="Rectangle: Rounded Corners 6"/>
          <p:cNvSpPr/>
          <p:nvPr/>
        </p:nvSpPr>
        <p:spPr>
          <a:xfrm>
            <a:off x="574920" y="1666080"/>
            <a:ext cx="4747680" cy="420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560" name="Graphic 8" descr=""/>
          <p:cNvPicPr/>
          <p:nvPr/>
        </p:nvPicPr>
        <p:blipFill>
          <a:blip r:embed="rId1"/>
          <a:stretch/>
        </p:blipFill>
        <p:spPr>
          <a:xfrm>
            <a:off x="7528680" y="2388240"/>
            <a:ext cx="3523680" cy="1099440"/>
          </a:xfrm>
          <a:prstGeom prst="rect">
            <a:avLst/>
          </a:prstGeom>
          <a:ln w="0">
            <a:noFill/>
          </a:ln>
        </p:spPr>
      </p:pic>
      <p:pic>
        <p:nvPicPr>
          <p:cNvPr id="561" name="Picture 2" descr="Pricing - Azure Kubernetes Service (AKS) | Microsoft Azure"/>
          <p:cNvPicPr/>
          <p:nvPr/>
        </p:nvPicPr>
        <p:blipFill>
          <a:blip r:embed="rId2"/>
          <a:stretch/>
        </p:blipFill>
        <p:spPr>
          <a:xfrm>
            <a:off x="1493640" y="2174040"/>
            <a:ext cx="2910600" cy="1527840"/>
          </a:xfrm>
          <a:prstGeom prst="rect">
            <a:avLst/>
          </a:prstGeom>
          <a:ln w="0">
            <a:noFill/>
          </a:ln>
        </p:spPr>
      </p:pic>
      <p:sp>
        <p:nvSpPr>
          <p:cNvPr id="562" name="Rectangle: Rounded Corners 11"/>
          <p:cNvSpPr/>
          <p:nvPr/>
        </p:nvSpPr>
        <p:spPr>
          <a:xfrm>
            <a:off x="7062120" y="4102920"/>
            <a:ext cx="4457160" cy="1625400"/>
          </a:xfrm>
          <a:prstGeom prst="roundRect">
            <a:avLst>
              <a:gd name="adj" fmla="val 65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numCol="1" spcCol="0" horzOverflow="overflow" vertOverflow="overflow" lIns="182880" rIns="182880" tIns="146160" bIns="1461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Segoe UI Semibold"/>
                <a:ea typeface="Segoe UI"/>
              </a:rPr>
              <a:t>Real-Time debugging</a:t>
            </a:r>
            <a:br>
              <a:rPr sz="2400"/>
            </a:br>
            <a:r>
              <a:rPr b="0" i="1" lang="en-US" sz="2400" spc="-1" strike="noStrike">
                <a:solidFill>
                  <a:srgbClr val="000000"/>
                </a:solidFill>
                <a:latin typeface="Segoe UI Semibold"/>
                <a:ea typeface="Segoe UI"/>
              </a:rPr>
              <a:t>with Inspektor Gadget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3" name="Rectangle: Rounded Corners 13"/>
          <p:cNvSpPr/>
          <p:nvPr/>
        </p:nvSpPr>
        <p:spPr>
          <a:xfrm>
            <a:off x="720360" y="4102920"/>
            <a:ext cx="4457160" cy="1625400"/>
          </a:xfrm>
          <a:prstGeom prst="roundRect">
            <a:avLst>
              <a:gd name="adj" fmla="val 65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numCol="1" spcCol="0" horzOverflow="overflow" vertOverflow="overflow" lIns="182880" rIns="182880" tIns="146160" bIns="14616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Segoe UI Semibold"/>
                <a:ea typeface="Segoe UI"/>
              </a:rPr>
              <a:t>Kubernetes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Segoe UI Semibold"/>
                <a:ea typeface="Segoe UI"/>
              </a:rPr>
              <a:t>Status, Logs, etc.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64" name="Group 29"/>
          <p:cNvGrpSpPr/>
          <p:nvPr/>
        </p:nvGrpSpPr>
        <p:grpSpPr>
          <a:xfrm>
            <a:off x="5580360" y="3350880"/>
            <a:ext cx="1033560" cy="1033560"/>
            <a:chOff x="5580360" y="3350880"/>
            <a:chExt cx="1033560" cy="1033560"/>
          </a:xfrm>
        </p:grpSpPr>
        <p:grpSp>
          <p:nvGrpSpPr>
            <p:cNvPr id="565" name="Group 19"/>
            <p:cNvGrpSpPr/>
            <p:nvPr/>
          </p:nvGrpSpPr>
          <p:grpSpPr>
            <a:xfrm>
              <a:off x="5580360" y="3350880"/>
              <a:ext cx="1033560" cy="1033560"/>
              <a:chOff x="5580360" y="3350880"/>
              <a:chExt cx="1033560" cy="1033560"/>
            </a:xfrm>
          </p:grpSpPr>
          <p:sp>
            <p:nvSpPr>
              <p:cNvPr id="566" name="Oval 22"/>
              <p:cNvSpPr/>
              <p:nvPr/>
            </p:nvSpPr>
            <p:spPr>
              <a:xfrm>
                <a:off x="5580360" y="3350880"/>
                <a:ext cx="1033560" cy="1033560"/>
              </a:xfrm>
              <a:prstGeom prst="ellipse">
                <a:avLst/>
              </a:prstGeom>
              <a:noFill/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567" name="Oval 23"/>
              <p:cNvSpPr/>
              <p:nvPr/>
            </p:nvSpPr>
            <p:spPr>
              <a:xfrm>
                <a:off x="5666400" y="3436920"/>
                <a:ext cx="861480" cy="86148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  <p:sp>
          <p:nvSpPr>
            <p:cNvPr id="568" name="Plus Sign 28"/>
            <p:cNvSpPr/>
            <p:nvPr/>
          </p:nvSpPr>
          <p:spPr>
            <a:xfrm>
              <a:off x="5738040" y="3508920"/>
              <a:ext cx="717840" cy="717840"/>
            </a:xfrm>
            <a:prstGeom prst="mathPlus">
              <a:avLst>
                <a:gd name="adj1" fmla="val 173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</p:sp>
      </p:grp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angle: Rounded Corners 15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588960" y="457200"/>
            <a:ext cx="1101672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Inspektor Gadget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71" name="Content Placeholder 2"/>
          <p:cNvSpPr/>
          <p:nvPr/>
        </p:nvSpPr>
        <p:spPr>
          <a:xfrm>
            <a:off x="7554240" y="2332440"/>
            <a:ext cx="3265200" cy="325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Rectangle: Rounded Corners 17"/>
          <p:cNvSpPr/>
          <p:nvPr/>
        </p:nvSpPr>
        <p:spPr>
          <a:xfrm>
            <a:off x="7192440" y="1692720"/>
            <a:ext cx="1884240" cy="1233000"/>
          </a:xfrm>
          <a:prstGeom prst="roundRect">
            <a:avLst>
              <a:gd name="adj" fmla="val 903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770" spc="-1" strike="noStrike">
                <a:solidFill>
                  <a:srgbClr val="000000"/>
                </a:solidFill>
                <a:latin typeface="Segoe UI"/>
              </a:rPr>
              <a:t>Linux OS</a:t>
            </a:r>
            <a:endParaRPr b="0" lang="en-US" sz="1770" spc="-1" strike="noStrike">
              <a:latin typeface="Arial"/>
            </a:endParaRPr>
          </a:p>
        </p:txBody>
      </p:sp>
      <p:sp>
        <p:nvSpPr>
          <p:cNvPr id="573" name="Rectangle: Rounded Corners 18"/>
          <p:cNvSpPr/>
          <p:nvPr/>
        </p:nvSpPr>
        <p:spPr>
          <a:xfrm>
            <a:off x="7344720" y="1859040"/>
            <a:ext cx="1884240" cy="1233000"/>
          </a:xfrm>
          <a:prstGeom prst="roundRect">
            <a:avLst>
              <a:gd name="adj" fmla="val 903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74" name="Rectangle: Rounded Corners 19"/>
          <p:cNvSpPr/>
          <p:nvPr/>
        </p:nvSpPr>
        <p:spPr>
          <a:xfrm>
            <a:off x="7497360" y="2025000"/>
            <a:ext cx="1884240" cy="1233000"/>
          </a:xfrm>
          <a:prstGeom prst="roundRect">
            <a:avLst>
              <a:gd name="adj" fmla="val 903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Linux OS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5" name="Rectangle: Rounded Corners 21"/>
          <p:cNvSpPr/>
          <p:nvPr/>
        </p:nvSpPr>
        <p:spPr>
          <a:xfrm>
            <a:off x="10014120" y="1872720"/>
            <a:ext cx="1418760" cy="1399680"/>
          </a:xfrm>
          <a:prstGeom prst="roundRect">
            <a:avLst>
              <a:gd name="adj" fmla="val 7958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6" name="Graphic 48" descr=""/>
          <p:cNvPicPr/>
          <p:nvPr/>
        </p:nvPicPr>
        <p:blipFill>
          <a:blip r:embed="rId1"/>
          <a:stretch/>
        </p:blipFill>
        <p:spPr>
          <a:xfrm>
            <a:off x="8909640" y="2741400"/>
            <a:ext cx="450360" cy="450360"/>
          </a:xfrm>
          <a:prstGeom prst="rect">
            <a:avLst/>
          </a:prstGeom>
          <a:ln w="0">
            <a:noFill/>
          </a:ln>
        </p:spPr>
      </p:pic>
      <p:sp>
        <p:nvSpPr>
          <p:cNvPr id="577" name="AutoShape 8"/>
          <p:cNvSpPr/>
          <p:nvPr/>
        </p:nvSpPr>
        <p:spPr>
          <a:xfrm>
            <a:off x="5738040" y="25470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8" name="Group 12"/>
          <p:cNvGrpSpPr/>
          <p:nvPr/>
        </p:nvGrpSpPr>
        <p:grpSpPr>
          <a:xfrm>
            <a:off x="3726000" y="1980720"/>
            <a:ext cx="2556000" cy="1020240"/>
            <a:chOff x="3726000" y="1980720"/>
            <a:chExt cx="2556000" cy="1020240"/>
          </a:xfrm>
        </p:grpSpPr>
        <p:pic>
          <p:nvPicPr>
            <p:cNvPr id="579" name="Graphic 53" descr=""/>
            <p:cNvPicPr/>
            <p:nvPr/>
          </p:nvPicPr>
          <p:blipFill>
            <a:blip r:embed="rId2"/>
            <a:stretch/>
          </p:blipFill>
          <p:spPr>
            <a:xfrm>
              <a:off x="3726000" y="1980720"/>
              <a:ext cx="2404080" cy="749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0" name="Picture 2" descr=""/>
            <p:cNvPicPr/>
            <p:nvPr/>
          </p:nvPicPr>
          <p:blipFill>
            <a:blip r:embed="rId3"/>
            <a:stretch/>
          </p:blipFill>
          <p:spPr>
            <a:xfrm>
              <a:off x="5507280" y="2722320"/>
              <a:ext cx="774720" cy="278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81" name="Graphic 2" descr=""/>
          <p:cNvPicPr/>
          <p:nvPr/>
        </p:nvPicPr>
        <p:blipFill>
          <a:blip r:embed="rId4"/>
          <a:stretch/>
        </p:blipFill>
        <p:spPr>
          <a:xfrm>
            <a:off x="10909800" y="2751120"/>
            <a:ext cx="469080" cy="469080"/>
          </a:xfrm>
          <a:prstGeom prst="rect">
            <a:avLst/>
          </a:prstGeom>
          <a:ln w="0">
            <a:noFill/>
          </a:ln>
        </p:spPr>
      </p:pic>
      <p:sp>
        <p:nvSpPr>
          <p:cNvPr id="582" name="TextBox 5"/>
          <p:cNvSpPr/>
          <p:nvPr/>
        </p:nvSpPr>
        <p:spPr>
          <a:xfrm>
            <a:off x="588240" y="6410160"/>
            <a:ext cx="1185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5"/>
              </a:rPr>
              <a:t>Inspektor-gadget.io</a:t>
            </a:r>
            <a:r>
              <a:rPr b="0" lang="en-US" sz="1000" spc="-1" strike="noStrike">
                <a:solidFill>
                  <a:srgbClr val="8661c5"/>
                </a:solidFill>
                <a:latin typeface="Segoe UI"/>
              </a:rPr>
              <a:t> 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83" name="Graphic 6" descr="">
            <a:hlinkClick r:id="rId6"/>
          </p:cNvPr>
          <p:cNvPicPr/>
          <p:nvPr/>
        </p:nvPicPr>
        <p:blipFill>
          <a:blip r:embed="rId7"/>
          <a:stretch/>
        </p:blipFill>
        <p:spPr>
          <a:xfrm>
            <a:off x="9204480" y="477720"/>
            <a:ext cx="2694600" cy="512640"/>
          </a:xfrm>
          <a:prstGeom prst="rect">
            <a:avLst/>
          </a:prstGeom>
          <a:ln w="0">
            <a:noFill/>
          </a:ln>
        </p:spPr>
      </p:pic>
      <p:grpSp>
        <p:nvGrpSpPr>
          <p:cNvPr id="584" name="Group 16"/>
          <p:cNvGrpSpPr/>
          <p:nvPr/>
        </p:nvGrpSpPr>
        <p:grpSpPr>
          <a:xfrm>
            <a:off x="9509040" y="1692720"/>
            <a:ext cx="378000" cy="1565280"/>
            <a:chOff x="9509040" y="1692720"/>
            <a:chExt cx="378000" cy="1565280"/>
          </a:xfrm>
        </p:grpSpPr>
        <p:grpSp>
          <p:nvGrpSpPr>
            <p:cNvPr id="585" name="Group 22"/>
            <p:cNvGrpSpPr/>
            <p:nvPr/>
          </p:nvGrpSpPr>
          <p:grpSpPr>
            <a:xfrm>
              <a:off x="9509040" y="1692720"/>
              <a:ext cx="378000" cy="783360"/>
              <a:chOff x="9509040" y="1692720"/>
              <a:chExt cx="378000" cy="783360"/>
            </a:xfrm>
          </p:grpSpPr>
          <p:sp>
            <p:nvSpPr>
              <p:cNvPr id="586" name="Arrow: Bent 30"/>
              <p:cNvSpPr/>
              <p:nvPr/>
            </p:nvSpPr>
            <p:spPr>
              <a:xfrm rot="16200000">
                <a:off x="9518760" y="2107800"/>
                <a:ext cx="583920" cy="15264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587" name="Arrow: Bent 31"/>
              <p:cNvSpPr/>
              <p:nvPr/>
            </p:nvSpPr>
            <p:spPr>
              <a:xfrm rot="5400000">
                <a:off x="9329760" y="1872000"/>
                <a:ext cx="583920" cy="22536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38023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  <p:grpSp>
          <p:nvGrpSpPr>
            <p:cNvPr id="588" name="Group 24"/>
            <p:cNvGrpSpPr/>
            <p:nvPr/>
          </p:nvGrpSpPr>
          <p:grpSpPr>
            <a:xfrm>
              <a:off x="9509040" y="2475360"/>
              <a:ext cx="378000" cy="782640"/>
              <a:chOff x="9509040" y="2475360"/>
              <a:chExt cx="378000" cy="782640"/>
            </a:xfrm>
          </p:grpSpPr>
          <p:sp>
            <p:nvSpPr>
              <p:cNvPr id="589" name="Arrow: Bent 27"/>
              <p:cNvSpPr/>
              <p:nvPr/>
            </p:nvSpPr>
            <p:spPr>
              <a:xfrm flipV="1" rot="5400000">
                <a:off x="9518760" y="2691000"/>
                <a:ext cx="583920" cy="15264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590" name="Arrow: Bent 28"/>
              <p:cNvSpPr/>
              <p:nvPr/>
            </p:nvSpPr>
            <p:spPr>
              <a:xfrm flipV="1" rot="16200000">
                <a:off x="9329760" y="2853360"/>
                <a:ext cx="583920" cy="22536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38023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</p:grpSp>
      <p:sp>
        <p:nvSpPr>
          <p:cNvPr id="591" name="Rectangle: Rounded Corners 36"/>
          <p:cNvSpPr/>
          <p:nvPr/>
        </p:nvSpPr>
        <p:spPr>
          <a:xfrm>
            <a:off x="6556320" y="3881880"/>
            <a:ext cx="2507400" cy="694800"/>
          </a:xfrm>
          <a:prstGeom prst="roundRect">
            <a:avLst>
              <a:gd name="adj" fmla="val 1602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</a:rPr>
              <a:t>Security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2" name="Rectangle: Rounded Corners 37"/>
          <p:cNvSpPr/>
          <p:nvPr/>
        </p:nvSpPr>
        <p:spPr>
          <a:xfrm>
            <a:off x="3750480" y="3881880"/>
            <a:ext cx="2507400" cy="694800"/>
          </a:xfrm>
          <a:prstGeom prst="roundRect">
            <a:avLst>
              <a:gd name="adj" fmla="val 1602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</a:rPr>
              <a:t>Monitoring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Rectangle: Rounded Corners 38"/>
          <p:cNvSpPr/>
          <p:nvPr/>
        </p:nvSpPr>
        <p:spPr>
          <a:xfrm>
            <a:off x="944640" y="3881880"/>
            <a:ext cx="2507400" cy="694800"/>
          </a:xfrm>
          <a:prstGeom prst="roundRect">
            <a:avLst>
              <a:gd name="adj" fmla="val 16023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Segoe UI Semibold"/>
              </a:rPr>
              <a:t>Troubleshooting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94" name="Group 46"/>
          <p:cNvGrpSpPr/>
          <p:nvPr/>
        </p:nvGrpSpPr>
        <p:grpSpPr>
          <a:xfrm>
            <a:off x="944640" y="4673520"/>
            <a:ext cx="8119080" cy="689040"/>
            <a:chOff x="944640" y="4673520"/>
            <a:chExt cx="8119080" cy="689040"/>
          </a:xfrm>
        </p:grpSpPr>
        <p:grpSp>
          <p:nvGrpSpPr>
            <p:cNvPr id="595" name="Group 47"/>
            <p:cNvGrpSpPr/>
            <p:nvPr/>
          </p:nvGrpSpPr>
          <p:grpSpPr>
            <a:xfrm>
              <a:off x="5000760" y="4673880"/>
              <a:ext cx="4062960" cy="688320"/>
              <a:chOff x="5000760" y="4673880"/>
              <a:chExt cx="4062960" cy="688320"/>
            </a:xfrm>
          </p:grpSpPr>
          <p:sp>
            <p:nvSpPr>
              <p:cNvPr id="596" name="Arrow: Bent 55"/>
              <p:cNvSpPr/>
              <p:nvPr/>
            </p:nvSpPr>
            <p:spPr>
              <a:xfrm>
                <a:off x="5000760" y="5084280"/>
                <a:ext cx="3029760" cy="27792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597" name="Arrow: Bent 56"/>
              <p:cNvSpPr/>
              <p:nvPr/>
            </p:nvSpPr>
            <p:spPr>
              <a:xfrm rot="10800000">
                <a:off x="6033960" y="4673880"/>
                <a:ext cx="3029760" cy="41040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38023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  <p:grpSp>
          <p:nvGrpSpPr>
            <p:cNvPr id="598" name="Group 50"/>
            <p:cNvGrpSpPr/>
            <p:nvPr/>
          </p:nvGrpSpPr>
          <p:grpSpPr>
            <a:xfrm>
              <a:off x="944640" y="4673520"/>
              <a:ext cx="4062960" cy="689040"/>
              <a:chOff x="944640" y="4673520"/>
              <a:chExt cx="4062960" cy="689040"/>
            </a:xfrm>
          </p:grpSpPr>
          <p:sp>
            <p:nvSpPr>
              <p:cNvPr id="599" name="Arrow: Bent 51"/>
              <p:cNvSpPr/>
              <p:nvPr/>
            </p:nvSpPr>
            <p:spPr>
              <a:xfrm flipV="1" rot="10800000">
                <a:off x="1977840" y="5084640"/>
                <a:ext cx="3029760" cy="27792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600" name="Arrow: Bent 54"/>
              <p:cNvSpPr/>
              <p:nvPr/>
            </p:nvSpPr>
            <p:spPr>
              <a:xfrm flipV="1">
                <a:off x="944640" y="4673520"/>
                <a:ext cx="3029760" cy="410400"/>
              </a:xfrm>
              <a:prstGeom prst="bentArrow">
                <a:avLst>
                  <a:gd name="adj1" fmla="val 0"/>
                  <a:gd name="adj2" fmla="val 0"/>
                  <a:gd name="adj3" fmla="val 25000"/>
                  <a:gd name="adj4" fmla="val 38023"/>
                </a:avLst>
              </a:prstGeom>
              <a:solidFill>
                <a:schemeClr val="accent1"/>
              </a:solidFill>
              <a:ln w="6350">
                <a:solidFill>
                  <a:srgbClr val="ffffff">
                    <a:lumMod val="75000"/>
                  </a:srgbClr>
                </a:solidFill>
                <a:rou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</p:grpSp>
      <p:sp>
        <p:nvSpPr>
          <p:cNvPr id="601" name="Connector: Elbow 1030"/>
          <p:cNvSpPr/>
          <p:nvPr/>
        </p:nvSpPr>
        <p:spPr>
          <a:xfrm rot="5400000">
            <a:off x="3199320" y="2076840"/>
            <a:ext cx="804240" cy="2805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>
                <a:lumMod val="75000"/>
                <a:lumOff val="25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onnector: Elbow 1031"/>
          <p:cNvSpPr/>
          <p:nvPr/>
        </p:nvSpPr>
        <p:spPr>
          <a:xfrm flipH="1" rot="16200000">
            <a:off x="6004440" y="2076840"/>
            <a:ext cx="804240" cy="2805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>
                <a:lumMod val="75000"/>
                <a:lumOff val="25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Straight Arrow Connector 1035"/>
          <p:cNvSpPr/>
          <p:nvPr/>
        </p:nvSpPr>
        <p:spPr>
          <a:xfrm>
            <a:off x="5004360" y="3077640"/>
            <a:ext cx="360" cy="80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75000"/>
                <a:lumOff val="25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Straight Arrow Connector 1037"/>
          <p:cNvSpPr/>
          <p:nvPr/>
        </p:nvSpPr>
        <p:spPr>
          <a:xfrm>
            <a:off x="6327720" y="2309400"/>
            <a:ext cx="76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75000"/>
                <a:lumOff val="25000"/>
              </a:srgbClr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5" name="Group 1046"/>
          <p:cNvGrpSpPr/>
          <p:nvPr/>
        </p:nvGrpSpPr>
        <p:grpSpPr>
          <a:xfrm>
            <a:off x="4811760" y="5472360"/>
            <a:ext cx="2008800" cy="588960"/>
            <a:chOff x="4811760" y="5472360"/>
            <a:chExt cx="2008800" cy="588960"/>
          </a:xfrm>
        </p:grpSpPr>
        <p:sp>
          <p:nvSpPr>
            <p:cNvPr id="606" name="Picture 10"/>
            <p:cNvSpPr/>
            <p:nvPr/>
          </p:nvSpPr>
          <p:spPr>
            <a:xfrm>
              <a:off x="4811760" y="5541480"/>
              <a:ext cx="472680" cy="463320"/>
            </a:xfrm>
            <a:prstGeom prst="ellipse">
              <a:avLst/>
            </a:pr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7" name="Picture 10" descr=""/>
            <p:cNvPicPr/>
            <p:nvPr/>
          </p:nvPicPr>
          <p:blipFill>
            <a:blip r:embed="rId9"/>
            <a:stretch/>
          </p:blipFill>
          <p:spPr>
            <a:xfrm>
              <a:off x="5457600" y="5485680"/>
              <a:ext cx="548280" cy="56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8" name="Picture 12" descr="CNCF OpenTelemetry"/>
            <p:cNvPicPr/>
            <p:nvPr/>
          </p:nvPicPr>
          <p:blipFill>
            <a:blip r:embed="rId10"/>
            <a:stretch/>
          </p:blipFill>
          <p:spPr>
            <a:xfrm>
              <a:off x="6222600" y="5472360"/>
              <a:ext cx="597960" cy="5889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609" name="Graphic 4" descr=""/>
          <p:cNvPicPr/>
          <p:nvPr/>
        </p:nvPicPr>
        <p:blipFill>
          <a:blip r:embed="rId11"/>
          <a:stretch/>
        </p:blipFill>
        <p:spPr>
          <a:xfrm>
            <a:off x="3461400" y="5556600"/>
            <a:ext cx="470880" cy="463320"/>
          </a:xfrm>
          <a:prstGeom prst="rect">
            <a:avLst/>
          </a:prstGeom>
          <a:ln w="0">
            <a:noFill/>
          </a:ln>
        </p:spPr>
      </p:pic>
      <p:pic>
        <p:nvPicPr>
          <p:cNvPr id="610" name="Picture 7" descr=""/>
          <p:cNvPicPr/>
          <p:nvPr/>
        </p:nvPicPr>
        <p:blipFill>
          <a:blip r:embed="rId12"/>
          <a:stretch/>
        </p:blipFill>
        <p:spPr>
          <a:xfrm>
            <a:off x="4106520" y="5517720"/>
            <a:ext cx="532080" cy="5403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585360" y="3152160"/>
            <a:ext cx="62175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000" spc="-52" strike="noStrike">
                <a:solidFill>
                  <a:srgbClr val="fae4a2"/>
                </a:solidFill>
                <a:latin typeface="Segoe UI Semibold"/>
              </a:rPr>
              <a:t>Demo</a:t>
            </a:r>
            <a:endParaRPr b="0" lang="en-US" sz="40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Rectangle: Rounded Corners 17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588960" y="457200"/>
            <a:ext cx="1101672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App Architecture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14" name="TextBox 7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15" name="Rectangle: Rounded Corners 14"/>
          <p:cNvSpPr/>
          <p:nvPr/>
        </p:nvSpPr>
        <p:spPr>
          <a:xfrm>
            <a:off x="2955600" y="2772360"/>
            <a:ext cx="8321760" cy="3129840"/>
          </a:xfrm>
          <a:prstGeom prst="roundRect">
            <a:avLst>
              <a:gd name="adj" fmla="val 327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TextBox 20"/>
          <p:cNvSpPr/>
          <p:nvPr/>
        </p:nvSpPr>
        <p:spPr>
          <a:xfrm>
            <a:off x="813240" y="4841640"/>
            <a:ext cx="951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Customer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7" name="TextBox 24"/>
          <p:cNvSpPr/>
          <p:nvPr/>
        </p:nvSpPr>
        <p:spPr>
          <a:xfrm>
            <a:off x="516276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8" name="TextBox 36"/>
          <p:cNvSpPr/>
          <p:nvPr/>
        </p:nvSpPr>
        <p:spPr>
          <a:xfrm>
            <a:off x="973332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rabbitmq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9" name="TextBox 38"/>
          <p:cNvSpPr/>
          <p:nvPr/>
        </p:nvSpPr>
        <p:spPr>
          <a:xfrm>
            <a:off x="733860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0" name="TextBox 45"/>
          <p:cNvSpPr/>
          <p:nvPr/>
        </p:nvSpPr>
        <p:spPr>
          <a:xfrm>
            <a:off x="7348320" y="549576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product-service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1" name="TextBox 8"/>
          <p:cNvSpPr/>
          <p:nvPr/>
        </p:nvSpPr>
        <p:spPr>
          <a:xfrm>
            <a:off x="317880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ingress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2" name="TextBox 5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23" name="Graphic 10" descr=""/>
          <p:cNvPicPr/>
          <p:nvPr/>
        </p:nvPicPr>
        <p:blipFill>
          <a:blip r:embed="rId3"/>
          <a:stretch/>
        </p:blipFill>
        <p:spPr>
          <a:xfrm>
            <a:off x="3663360" y="4210920"/>
            <a:ext cx="573120" cy="573120"/>
          </a:xfrm>
          <a:prstGeom prst="rect">
            <a:avLst/>
          </a:prstGeom>
          <a:ln w="0">
            <a:noFill/>
          </a:ln>
        </p:spPr>
      </p:pic>
      <p:pic>
        <p:nvPicPr>
          <p:cNvPr id="624" name="Graphic 19" descr=""/>
          <p:cNvPicPr/>
          <p:nvPr/>
        </p:nvPicPr>
        <p:blipFill>
          <a:blip r:embed="rId4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sp>
        <p:nvSpPr>
          <p:cNvPr id="625" name="TextBox 6"/>
          <p:cNvSpPr/>
          <p:nvPr/>
        </p:nvSpPr>
        <p:spPr>
          <a:xfrm>
            <a:off x="997416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26" name="Picture 9" descr=""/>
          <p:cNvPicPr/>
          <p:nvPr/>
        </p:nvPicPr>
        <p:blipFill>
          <a:blip r:embed="rId5"/>
          <a:stretch/>
        </p:blipFill>
        <p:spPr>
          <a:xfrm>
            <a:off x="1016208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627" name="TextBox 11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8" name="Straight Arrow Connector 18"/>
          <p:cNvSpPr/>
          <p:nvPr/>
        </p:nvSpPr>
        <p:spPr>
          <a:xfrm>
            <a:off x="1892160" y="4497480"/>
            <a:ext cx="15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Straight Arrow Connector 26"/>
          <p:cNvSpPr/>
          <p:nvPr/>
        </p:nvSpPr>
        <p:spPr>
          <a:xfrm>
            <a:off x="4502160" y="4497480"/>
            <a:ext cx="91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Straight Arrow Connector 31"/>
          <p:cNvSpPr/>
          <p:nvPr/>
        </p:nvSpPr>
        <p:spPr>
          <a:xfrm>
            <a:off x="6454800" y="4610160"/>
            <a:ext cx="1107720" cy="5086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Straight Arrow Connector 31"/>
          <p:cNvSpPr/>
          <p:nvPr/>
        </p:nvSpPr>
        <p:spPr>
          <a:xfrm flipV="1">
            <a:off x="6454800" y="3263040"/>
            <a:ext cx="1107720" cy="11055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Straight Arrow Connector 31"/>
          <p:cNvSpPr/>
          <p:nvPr/>
        </p:nvSpPr>
        <p:spPr>
          <a:xfrm flipV="1">
            <a:off x="8453520" y="2469600"/>
            <a:ext cx="1560240" cy="6663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Straight Arrow Connector 46"/>
          <p:cNvSpPr/>
          <p:nvPr/>
        </p:nvSpPr>
        <p:spPr>
          <a:xfrm>
            <a:off x="8453520" y="337968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Graphic 106"/>
          <p:cNvSpPr/>
          <p:nvPr/>
        </p:nvSpPr>
        <p:spPr>
          <a:xfrm>
            <a:off x="1110960" y="4274280"/>
            <a:ext cx="356760" cy="445680"/>
          </a:xfrm>
          <a:custGeom>
            <a:avLst/>
            <a:gdLst/>
            <a:ahLst/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Graphic 14"/>
          <p:cNvSpPr/>
          <p:nvPr/>
        </p:nvSpPr>
        <p:spPr>
          <a:xfrm>
            <a:off x="5708160" y="4291200"/>
            <a:ext cx="412200" cy="412200"/>
          </a:xfrm>
          <a:custGeom>
            <a:avLst/>
            <a:gdLst/>
            <a:ahLst/>
            <a:rect l="l" t="t" r="r" b="b"/>
            <a:pathLst>
              <a:path w="277924" h="277924">
                <a:moveTo>
                  <a:pt x="0" y="50181"/>
                </a:moveTo>
                <a:cubicBezTo>
                  <a:pt x="0" y="22467"/>
                  <a:pt x="22467" y="0"/>
                  <a:pt x="50181" y="0"/>
                </a:cubicBezTo>
                <a:lnTo>
                  <a:pt x="227744" y="0"/>
                </a:lnTo>
                <a:cubicBezTo>
                  <a:pt x="255457" y="0"/>
                  <a:pt x="277925" y="22467"/>
                  <a:pt x="277925" y="50181"/>
                </a:cubicBezTo>
                <a:lnTo>
                  <a:pt x="277925" y="227744"/>
                </a:lnTo>
                <a:cubicBezTo>
                  <a:pt x="277925" y="255457"/>
                  <a:pt x="255457" y="277925"/>
                  <a:pt x="227744" y="277925"/>
                </a:cubicBezTo>
                <a:lnTo>
                  <a:pt x="50181" y="277925"/>
                </a:lnTo>
                <a:cubicBezTo>
                  <a:pt x="22467" y="277925"/>
                  <a:pt x="0" y="255457"/>
                  <a:pt x="0" y="227744"/>
                </a:cubicBezTo>
                <a:lnTo>
                  <a:pt x="0" y="50181"/>
                </a:lnTo>
                <a:close/>
                <a:moveTo>
                  <a:pt x="50181" y="23160"/>
                </a:moveTo>
                <a:cubicBezTo>
                  <a:pt x="35258" y="23160"/>
                  <a:pt x="23160" y="35258"/>
                  <a:pt x="23160" y="50181"/>
                </a:cubicBezTo>
                <a:lnTo>
                  <a:pt x="23160" y="54041"/>
                </a:lnTo>
                <a:lnTo>
                  <a:pt x="254764" y="54041"/>
                </a:lnTo>
                <a:lnTo>
                  <a:pt x="254764" y="50181"/>
                </a:lnTo>
                <a:cubicBezTo>
                  <a:pt x="254764" y="35258"/>
                  <a:pt x="242667" y="23160"/>
                  <a:pt x="227744" y="23160"/>
                </a:cubicBezTo>
                <a:lnTo>
                  <a:pt x="50181" y="23160"/>
                </a:lnTo>
                <a:close/>
                <a:moveTo>
                  <a:pt x="23160" y="227744"/>
                </a:moveTo>
                <a:cubicBezTo>
                  <a:pt x="23160" y="242667"/>
                  <a:pt x="35258" y="254764"/>
                  <a:pt x="50181" y="254764"/>
                </a:cubicBezTo>
                <a:lnTo>
                  <a:pt x="227744" y="254764"/>
                </a:lnTo>
                <a:cubicBezTo>
                  <a:pt x="242667" y="254764"/>
                  <a:pt x="254764" y="242667"/>
                  <a:pt x="254764" y="227744"/>
                </a:cubicBezTo>
                <a:lnTo>
                  <a:pt x="254764" y="77201"/>
                </a:lnTo>
                <a:lnTo>
                  <a:pt x="23160" y="77201"/>
                </a:lnTo>
                <a:lnTo>
                  <a:pt x="23160" y="227744"/>
                </a:lnTo>
                <a:close/>
                <a:moveTo>
                  <a:pt x="59445" y="100362"/>
                </a:moveTo>
                <a:lnTo>
                  <a:pt x="110398" y="100362"/>
                </a:lnTo>
                <a:cubicBezTo>
                  <a:pt x="117645" y="100362"/>
                  <a:pt x="123522" y="106238"/>
                  <a:pt x="123522" y="113486"/>
                </a:cubicBezTo>
                <a:lnTo>
                  <a:pt x="123522" y="218480"/>
                </a:lnTo>
                <a:cubicBezTo>
                  <a:pt x="123522" y="225727"/>
                  <a:pt x="117645" y="231604"/>
                  <a:pt x="110398" y="231604"/>
                </a:cubicBezTo>
                <a:lnTo>
                  <a:pt x="59445" y="231604"/>
                </a:lnTo>
                <a:cubicBezTo>
                  <a:pt x="52197" y="231604"/>
                  <a:pt x="46321" y="225727"/>
                  <a:pt x="46321" y="218480"/>
                </a:cubicBezTo>
                <a:lnTo>
                  <a:pt x="46321" y="113486"/>
                </a:lnTo>
                <a:cubicBezTo>
                  <a:pt x="46321" y="106238"/>
                  <a:pt x="52197" y="100362"/>
                  <a:pt x="59445" y="100362"/>
                </a:cubicBezTo>
                <a:close/>
                <a:moveTo>
                  <a:pt x="69481" y="208443"/>
                </a:moveTo>
                <a:lnTo>
                  <a:pt x="100362" y="208443"/>
                </a:lnTo>
                <a:lnTo>
                  <a:pt x="100362" y="123522"/>
                </a:lnTo>
                <a:lnTo>
                  <a:pt x="69481" y="123522"/>
                </a:lnTo>
                <a:lnTo>
                  <a:pt x="69481" y="208443"/>
                </a:lnTo>
                <a:close/>
                <a:moveTo>
                  <a:pt x="138962" y="111942"/>
                </a:moveTo>
                <a:cubicBezTo>
                  <a:pt x="138962" y="105546"/>
                  <a:pt x="144147" y="100362"/>
                  <a:pt x="150542" y="100362"/>
                </a:cubicBezTo>
                <a:lnTo>
                  <a:pt x="220024" y="100362"/>
                </a:lnTo>
                <a:cubicBezTo>
                  <a:pt x="226419" y="100362"/>
                  <a:pt x="231604" y="105546"/>
                  <a:pt x="231604" y="111942"/>
                </a:cubicBezTo>
                <a:cubicBezTo>
                  <a:pt x="231604" y="118337"/>
                  <a:pt x="226419" y="123522"/>
                  <a:pt x="220024" y="123522"/>
                </a:cubicBezTo>
                <a:lnTo>
                  <a:pt x="150542" y="123522"/>
                </a:lnTo>
                <a:cubicBezTo>
                  <a:pt x="144147" y="123522"/>
                  <a:pt x="138962" y="118337"/>
                  <a:pt x="138962" y="111942"/>
                </a:cubicBezTo>
                <a:close/>
                <a:moveTo>
                  <a:pt x="150542" y="146682"/>
                </a:moveTo>
                <a:cubicBezTo>
                  <a:pt x="144147" y="146682"/>
                  <a:pt x="138962" y="151867"/>
                  <a:pt x="138962" y="158263"/>
                </a:cubicBezTo>
                <a:cubicBezTo>
                  <a:pt x="138962" y="164658"/>
                  <a:pt x="144147" y="169843"/>
                  <a:pt x="150542" y="169843"/>
                </a:cubicBezTo>
                <a:lnTo>
                  <a:pt x="204583" y="169843"/>
                </a:lnTo>
                <a:cubicBezTo>
                  <a:pt x="210979" y="169843"/>
                  <a:pt x="216164" y="164658"/>
                  <a:pt x="216164" y="158263"/>
                </a:cubicBezTo>
                <a:cubicBezTo>
                  <a:pt x="216164" y="151867"/>
                  <a:pt x="210979" y="146682"/>
                  <a:pt x="204583" y="146682"/>
                </a:cubicBezTo>
                <a:lnTo>
                  <a:pt x="150542" y="1466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Graphic 42"/>
          <p:cNvSpPr/>
          <p:nvPr/>
        </p:nvSpPr>
        <p:spPr>
          <a:xfrm>
            <a:off x="784764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Graphic 101"/>
          <p:cNvSpPr/>
          <p:nvPr/>
        </p:nvSpPr>
        <p:spPr>
          <a:xfrm>
            <a:off x="7851240" y="4935960"/>
            <a:ext cx="423000" cy="412920"/>
          </a:xfrm>
          <a:custGeom>
            <a:avLst/>
            <a:gdLst/>
            <a:ahLst/>
            <a:rect l="l" t="t" r="r" b="b"/>
            <a:pathLst>
              <a:path w="305683" h="298433">
                <a:moveTo>
                  <a:pt x="131308" y="4199"/>
                </a:moveTo>
                <a:cubicBezTo>
                  <a:pt x="145119" y="-1400"/>
                  <a:pt x="160565" y="-1400"/>
                  <a:pt x="174376" y="4199"/>
                </a:cubicBezTo>
                <a:lnTo>
                  <a:pt x="288985" y="50662"/>
                </a:lnTo>
                <a:cubicBezTo>
                  <a:pt x="299079" y="54754"/>
                  <a:pt x="305683" y="64558"/>
                  <a:pt x="305683" y="75450"/>
                </a:cubicBezTo>
                <a:lnTo>
                  <a:pt x="305683" y="222984"/>
                </a:lnTo>
                <a:cubicBezTo>
                  <a:pt x="305683" y="233876"/>
                  <a:pt x="299079" y="243679"/>
                  <a:pt x="288985" y="247772"/>
                </a:cubicBezTo>
                <a:lnTo>
                  <a:pt x="174376" y="294234"/>
                </a:lnTo>
                <a:cubicBezTo>
                  <a:pt x="160565" y="299833"/>
                  <a:pt x="145119" y="299833"/>
                  <a:pt x="131308" y="294234"/>
                </a:cubicBezTo>
                <a:lnTo>
                  <a:pt x="16698" y="247772"/>
                </a:lnTo>
                <a:cubicBezTo>
                  <a:pt x="6604" y="243679"/>
                  <a:pt x="0" y="233876"/>
                  <a:pt x="0" y="222984"/>
                </a:cubicBezTo>
                <a:lnTo>
                  <a:pt x="0" y="75450"/>
                </a:lnTo>
                <a:cubicBezTo>
                  <a:pt x="0" y="64558"/>
                  <a:pt x="6604" y="54754"/>
                  <a:pt x="16698" y="50662"/>
                </a:cubicBezTo>
                <a:lnTo>
                  <a:pt x="131308" y="4199"/>
                </a:lnTo>
                <a:close/>
                <a:moveTo>
                  <a:pt x="165761" y="25446"/>
                </a:moveTo>
                <a:cubicBezTo>
                  <a:pt x="157476" y="22086"/>
                  <a:pt x="148208" y="22086"/>
                  <a:pt x="139922" y="25446"/>
                </a:cubicBezTo>
                <a:lnTo>
                  <a:pt x="110672" y="37303"/>
                </a:lnTo>
                <a:lnTo>
                  <a:pt x="225714" y="82042"/>
                </a:lnTo>
                <a:lnTo>
                  <a:pt x="266510" y="66289"/>
                </a:lnTo>
                <a:lnTo>
                  <a:pt x="165761" y="25446"/>
                </a:lnTo>
                <a:close/>
                <a:moveTo>
                  <a:pt x="193973" y="94297"/>
                </a:moveTo>
                <a:lnTo>
                  <a:pt x="79703" y="49859"/>
                </a:lnTo>
                <a:lnTo>
                  <a:pt x="39590" y="66120"/>
                </a:lnTo>
                <a:lnTo>
                  <a:pt x="152862" y="110170"/>
                </a:lnTo>
                <a:lnTo>
                  <a:pt x="193973" y="94297"/>
                </a:lnTo>
                <a:close/>
                <a:moveTo>
                  <a:pt x="22926" y="222984"/>
                </a:moveTo>
                <a:cubicBezTo>
                  <a:pt x="22926" y="224540"/>
                  <a:pt x="23870" y="225940"/>
                  <a:pt x="25312" y="226525"/>
                </a:cubicBezTo>
                <a:lnTo>
                  <a:pt x="139922" y="272988"/>
                </a:lnTo>
                <a:cubicBezTo>
                  <a:pt x="140405" y="273185"/>
                  <a:pt x="140894" y="273370"/>
                  <a:pt x="141383" y="273543"/>
                </a:cubicBezTo>
                <a:lnTo>
                  <a:pt x="141383" y="130305"/>
                </a:lnTo>
                <a:lnTo>
                  <a:pt x="22926" y="84239"/>
                </a:lnTo>
                <a:lnTo>
                  <a:pt x="22926" y="222984"/>
                </a:lnTo>
                <a:close/>
                <a:moveTo>
                  <a:pt x="165761" y="272988"/>
                </a:moveTo>
                <a:lnTo>
                  <a:pt x="280371" y="226525"/>
                </a:lnTo>
                <a:cubicBezTo>
                  <a:pt x="281814" y="225940"/>
                  <a:pt x="282757" y="224540"/>
                  <a:pt x="282757" y="222984"/>
                </a:cubicBezTo>
                <a:lnTo>
                  <a:pt x="282757" y="84592"/>
                </a:lnTo>
                <a:lnTo>
                  <a:pt x="164309" y="130325"/>
                </a:lnTo>
                <a:lnTo>
                  <a:pt x="164309" y="273539"/>
                </a:lnTo>
                <a:cubicBezTo>
                  <a:pt x="164797" y="273367"/>
                  <a:pt x="165281" y="273183"/>
                  <a:pt x="165761" y="2729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Graphic 53"/>
          <p:cNvSpPr/>
          <p:nvPr/>
        </p:nvSpPr>
        <p:spPr>
          <a:xfrm>
            <a:off x="10262160" y="3027960"/>
            <a:ext cx="370800" cy="463680"/>
          </a:xfrm>
          <a:custGeom>
            <a:avLst/>
            <a:gdLst/>
            <a:ahLst/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Oval 3"/>
          <p:cNvSpPr/>
          <p:nvPr/>
        </p:nvSpPr>
        <p:spPr>
          <a:xfrm>
            <a:off x="2435760" y="4344480"/>
            <a:ext cx="316440" cy="31644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8661c5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0" name="Oval 4"/>
          <p:cNvSpPr/>
          <p:nvPr/>
        </p:nvSpPr>
        <p:spPr>
          <a:xfrm>
            <a:off x="4795200" y="4343760"/>
            <a:ext cx="316440" cy="316440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78d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1" name="Oval 12"/>
          <p:cNvSpPr/>
          <p:nvPr/>
        </p:nvSpPr>
        <p:spPr>
          <a:xfrm>
            <a:off x="6850440" y="4708440"/>
            <a:ext cx="316440" cy="316440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f5c39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2" name="Oval 13"/>
          <p:cNvSpPr/>
          <p:nvPr/>
        </p:nvSpPr>
        <p:spPr>
          <a:xfrm>
            <a:off x="6840000" y="3822840"/>
            <a:ext cx="316440" cy="316440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3" name="Oval 15"/>
          <p:cNvSpPr/>
          <p:nvPr/>
        </p:nvSpPr>
        <p:spPr>
          <a:xfrm>
            <a:off x="9448920" y="3191040"/>
            <a:ext cx="316440" cy="316440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5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4" name="Oval 21"/>
          <p:cNvSpPr/>
          <p:nvPr/>
        </p:nvSpPr>
        <p:spPr>
          <a:xfrm>
            <a:off x="9466920" y="2304000"/>
            <a:ext cx="316440" cy="316440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fb900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numCol="1" spcCol="0" horzOverflow="overflow" vertOverflow="overflow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Segoe UI Semibold"/>
              </a:rPr>
              <a:t>6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5" name="TextBox 22"/>
          <p:cNvSpPr/>
          <p:nvPr/>
        </p:nvSpPr>
        <p:spPr>
          <a:xfrm>
            <a:off x="9679320" y="2313720"/>
            <a:ext cx="6660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*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Flowchart: Entry-point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47" name="Rectangle: Rounded Corners 17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48" name="TextBox 18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49" name="Rectangle: Rounded Corners 21"/>
          <p:cNvSpPr/>
          <p:nvPr/>
        </p:nvSpPr>
        <p:spPr>
          <a:xfrm>
            <a:off x="2955600" y="2772360"/>
            <a:ext cx="8321760" cy="3129840"/>
          </a:xfrm>
          <a:prstGeom prst="roundRect">
            <a:avLst>
              <a:gd name="adj" fmla="val 327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TextBox 26"/>
          <p:cNvSpPr/>
          <p:nvPr/>
        </p:nvSpPr>
        <p:spPr>
          <a:xfrm>
            <a:off x="516276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1" name="TextBox 32"/>
          <p:cNvSpPr/>
          <p:nvPr/>
        </p:nvSpPr>
        <p:spPr>
          <a:xfrm>
            <a:off x="7348320" y="549576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product-service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2" name="TextBox 33"/>
          <p:cNvSpPr/>
          <p:nvPr/>
        </p:nvSpPr>
        <p:spPr>
          <a:xfrm>
            <a:off x="317880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ingress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53" name="TextBox 34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54" name="Graphic 39" descr=""/>
          <p:cNvPicPr/>
          <p:nvPr/>
        </p:nvPicPr>
        <p:blipFill>
          <a:blip r:embed="rId3"/>
          <a:stretch/>
        </p:blipFill>
        <p:spPr>
          <a:xfrm>
            <a:off x="3663360" y="4210920"/>
            <a:ext cx="573120" cy="573120"/>
          </a:xfrm>
          <a:prstGeom prst="rect">
            <a:avLst/>
          </a:prstGeom>
          <a:ln w="0">
            <a:noFill/>
          </a:ln>
        </p:spPr>
      </p:pic>
      <p:pic>
        <p:nvPicPr>
          <p:cNvPr id="655" name="Graphic 40" descr=""/>
          <p:cNvPicPr/>
          <p:nvPr/>
        </p:nvPicPr>
        <p:blipFill>
          <a:blip r:embed="rId4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pic>
        <p:nvPicPr>
          <p:cNvPr id="656" name="Picture 42" descr=""/>
          <p:cNvPicPr/>
          <p:nvPr/>
        </p:nvPicPr>
        <p:blipFill>
          <a:blip r:embed="rId5">
            <a:alphaModFix amt="20000"/>
          </a:blip>
          <a:stretch/>
        </p:blipFill>
        <p:spPr>
          <a:xfrm>
            <a:off x="1016208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657" name="Straight Arrow Connector 46"/>
          <p:cNvSpPr/>
          <p:nvPr/>
        </p:nvSpPr>
        <p:spPr>
          <a:xfrm>
            <a:off x="1892160" y="4497480"/>
            <a:ext cx="15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Straight Arrow Connector 47"/>
          <p:cNvSpPr/>
          <p:nvPr/>
        </p:nvSpPr>
        <p:spPr>
          <a:xfrm>
            <a:off x="4502160" y="4497480"/>
            <a:ext cx="91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Straight Arrow Connector 31"/>
          <p:cNvSpPr/>
          <p:nvPr/>
        </p:nvSpPr>
        <p:spPr>
          <a:xfrm>
            <a:off x="6454800" y="4610160"/>
            <a:ext cx="1107720" cy="5086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Straight Arrow Connector 31"/>
          <p:cNvSpPr/>
          <p:nvPr/>
        </p:nvSpPr>
        <p:spPr>
          <a:xfrm flipV="1">
            <a:off x="6454800" y="3263040"/>
            <a:ext cx="1107720" cy="11055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Straight Arrow Connector 31"/>
          <p:cNvSpPr/>
          <p:nvPr/>
        </p:nvSpPr>
        <p:spPr>
          <a:xfrm flipV="1">
            <a:off x="8453520" y="2469600"/>
            <a:ext cx="1560240" cy="6663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Straight Arrow Connector 51"/>
          <p:cNvSpPr/>
          <p:nvPr/>
        </p:nvSpPr>
        <p:spPr>
          <a:xfrm>
            <a:off x="8453520" y="337968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Graphic 106"/>
          <p:cNvSpPr/>
          <p:nvPr/>
        </p:nvSpPr>
        <p:spPr>
          <a:xfrm>
            <a:off x="1110960" y="4274280"/>
            <a:ext cx="356760" cy="445680"/>
          </a:xfrm>
          <a:custGeom>
            <a:avLst/>
            <a:gdLst/>
            <a:ahLst/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Graphic 14"/>
          <p:cNvSpPr/>
          <p:nvPr/>
        </p:nvSpPr>
        <p:spPr>
          <a:xfrm>
            <a:off x="5708160" y="4291200"/>
            <a:ext cx="412200" cy="412200"/>
          </a:xfrm>
          <a:custGeom>
            <a:avLst/>
            <a:gdLst/>
            <a:ahLst/>
            <a:rect l="l" t="t" r="r" b="b"/>
            <a:pathLst>
              <a:path w="277924" h="277924">
                <a:moveTo>
                  <a:pt x="0" y="50181"/>
                </a:moveTo>
                <a:cubicBezTo>
                  <a:pt x="0" y="22467"/>
                  <a:pt x="22467" y="0"/>
                  <a:pt x="50181" y="0"/>
                </a:cubicBezTo>
                <a:lnTo>
                  <a:pt x="227744" y="0"/>
                </a:lnTo>
                <a:cubicBezTo>
                  <a:pt x="255457" y="0"/>
                  <a:pt x="277925" y="22467"/>
                  <a:pt x="277925" y="50181"/>
                </a:cubicBezTo>
                <a:lnTo>
                  <a:pt x="277925" y="227744"/>
                </a:lnTo>
                <a:cubicBezTo>
                  <a:pt x="277925" y="255457"/>
                  <a:pt x="255457" y="277925"/>
                  <a:pt x="227744" y="277925"/>
                </a:cubicBezTo>
                <a:lnTo>
                  <a:pt x="50181" y="277925"/>
                </a:lnTo>
                <a:cubicBezTo>
                  <a:pt x="22467" y="277925"/>
                  <a:pt x="0" y="255457"/>
                  <a:pt x="0" y="227744"/>
                </a:cubicBezTo>
                <a:lnTo>
                  <a:pt x="0" y="50181"/>
                </a:lnTo>
                <a:close/>
                <a:moveTo>
                  <a:pt x="50181" y="23160"/>
                </a:moveTo>
                <a:cubicBezTo>
                  <a:pt x="35258" y="23160"/>
                  <a:pt x="23160" y="35258"/>
                  <a:pt x="23160" y="50181"/>
                </a:cubicBezTo>
                <a:lnTo>
                  <a:pt x="23160" y="54041"/>
                </a:lnTo>
                <a:lnTo>
                  <a:pt x="254764" y="54041"/>
                </a:lnTo>
                <a:lnTo>
                  <a:pt x="254764" y="50181"/>
                </a:lnTo>
                <a:cubicBezTo>
                  <a:pt x="254764" y="35258"/>
                  <a:pt x="242667" y="23160"/>
                  <a:pt x="227744" y="23160"/>
                </a:cubicBezTo>
                <a:lnTo>
                  <a:pt x="50181" y="23160"/>
                </a:lnTo>
                <a:close/>
                <a:moveTo>
                  <a:pt x="23160" y="227744"/>
                </a:moveTo>
                <a:cubicBezTo>
                  <a:pt x="23160" y="242667"/>
                  <a:pt x="35258" y="254764"/>
                  <a:pt x="50181" y="254764"/>
                </a:cubicBezTo>
                <a:lnTo>
                  <a:pt x="227744" y="254764"/>
                </a:lnTo>
                <a:cubicBezTo>
                  <a:pt x="242667" y="254764"/>
                  <a:pt x="254764" y="242667"/>
                  <a:pt x="254764" y="227744"/>
                </a:cubicBezTo>
                <a:lnTo>
                  <a:pt x="254764" y="77201"/>
                </a:lnTo>
                <a:lnTo>
                  <a:pt x="23160" y="77201"/>
                </a:lnTo>
                <a:lnTo>
                  <a:pt x="23160" y="227744"/>
                </a:lnTo>
                <a:close/>
                <a:moveTo>
                  <a:pt x="59445" y="100362"/>
                </a:moveTo>
                <a:lnTo>
                  <a:pt x="110398" y="100362"/>
                </a:lnTo>
                <a:cubicBezTo>
                  <a:pt x="117645" y="100362"/>
                  <a:pt x="123522" y="106238"/>
                  <a:pt x="123522" y="113486"/>
                </a:cubicBezTo>
                <a:lnTo>
                  <a:pt x="123522" y="218480"/>
                </a:lnTo>
                <a:cubicBezTo>
                  <a:pt x="123522" y="225727"/>
                  <a:pt x="117645" y="231604"/>
                  <a:pt x="110398" y="231604"/>
                </a:cubicBezTo>
                <a:lnTo>
                  <a:pt x="59445" y="231604"/>
                </a:lnTo>
                <a:cubicBezTo>
                  <a:pt x="52197" y="231604"/>
                  <a:pt x="46321" y="225727"/>
                  <a:pt x="46321" y="218480"/>
                </a:cubicBezTo>
                <a:lnTo>
                  <a:pt x="46321" y="113486"/>
                </a:lnTo>
                <a:cubicBezTo>
                  <a:pt x="46321" y="106238"/>
                  <a:pt x="52197" y="100362"/>
                  <a:pt x="59445" y="100362"/>
                </a:cubicBezTo>
                <a:close/>
                <a:moveTo>
                  <a:pt x="69481" y="208443"/>
                </a:moveTo>
                <a:lnTo>
                  <a:pt x="100362" y="208443"/>
                </a:lnTo>
                <a:lnTo>
                  <a:pt x="100362" y="123522"/>
                </a:lnTo>
                <a:lnTo>
                  <a:pt x="69481" y="123522"/>
                </a:lnTo>
                <a:lnTo>
                  <a:pt x="69481" y="208443"/>
                </a:lnTo>
                <a:close/>
                <a:moveTo>
                  <a:pt x="138962" y="111942"/>
                </a:moveTo>
                <a:cubicBezTo>
                  <a:pt x="138962" y="105546"/>
                  <a:pt x="144147" y="100362"/>
                  <a:pt x="150542" y="100362"/>
                </a:cubicBezTo>
                <a:lnTo>
                  <a:pt x="220024" y="100362"/>
                </a:lnTo>
                <a:cubicBezTo>
                  <a:pt x="226419" y="100362"/>
                  <a:pt x="231604" y="105546"/>
                  <a:pt x="231604" y="111942"/>
                </a:cubicBezTo>
                <a:cubicBezTo>
                  <a:pt x="231604" y="118337"/>
                  <a:pt x="226419" y="123522"/>
                  <a:pt x="220024" y="123522"/>
                </a:cubicBezTo>
                <a:lnTo>
                  <a:pt x="150542" y="123522"/>
                </a:lnTo>
                <a:cubicBezTo>
                  <a:pt x="144147" y="123522"/>
                  <a:pt x="138962" y="118337"/>
                  <a:pt x="138962" y="111942"/>
                </a:cubicBezTo>
                <a:close/>
                <a:moveTo>
                  <a:pt x="150542" y="146682"/>
                </a:moveTo>
                <a:cubicBezTo>
                  <a:pt x="144147" y="146682"/>
                  <a:pt x="138962" y="151867"/>
                  <a:pt x="138962" y="158263"/>
                </a:cubicBezTo>
                <a:cubicBezTo>
                  <a:pt x="138962" y="164658"/>
                  <a:pt x="144147" y="169843"/>
                  <a:pt x="150542" y="169843"/>
                </a:cubicBezTo>
                <a:lnTo>
                  <a:pt x="204583" y="169843"/>
                </a:lnTo>
                <a:cubicBezTo>
                  <a:pt x="210979" y="169843"/>
                  <a:pt x="216164" y="164658"/>
                  <a:pt x="216164" y="158263"/>
                </a:cubicBezTo>
                <a:cubicBezTo>
                  <a:pt x="216164" y="151867"/>
                  <a:pt x="210979" y="146682"/>
                  <a:pt x="204583" y="146682"/>
                </a:cubicBezTo>
                <a:lnTo>
                  <a:pt x="150542" y="1466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Graphic 42"/>
          <p:cNvSpPr/>
          <p:nvPr/>
        </p:nvSpPr>
        <p:spPr>
          <a:xfrm>
            <a:off x="784764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Graphic 101"/>
          <p:cNvSpPr/>
          <p:nvPr/>
        </p:nvSpPr>
        <p:spPr>
          <a:xfrm>
            <a:off x="7851240" y="4935960"/>
            <a:ext cx="423000" cy="412920"/>
          </a:xfrm>
          <a:custGeom>
            <a:avLst/>
            <a:gdLst/>
            <a:ahLst/>
            <a:rect l="l" t="t" r="r" b="b"/>
            <a:pathLst>
              <a:path w="305683" h="298433">
                <a:moveTo>
                  <a:pt x="131308" y="4199"/>
                </a:moveTo>
                <a:cubicBezTo>
                  <a:pt x="145119" y="-1400"/>
                  <a:pt x="160565" y="-1400"/>
                  <a:pt x="174376" y="4199"/>
                </a:cubicBezTo>
                <a:lnTo>
                  <a:pt x="288985" y="50662"/>
                </a:lnTo>
                <a:cubicBezTo>
                  <a:pt x="299079" y="54754"/>
                  <a:pt x="305683" y="64558"/>
                  <a:pt x="305683" y="75450"/>
                </a:cubicBezTo>
                <a:lnTo>
                  <a:pt x="305683" y="222984"/>
                </a:lnTo>
                <a:cubicBezTo>
                  <a:pt x="305683" y="233876"/>
                  <a:pt x="299079" y="243679"/>
                  <a:pt x="288985" y="247772"/>
                </a:cubicBezTo>
                <a:lnTo>
                  <a:pt x="174376" y="294234"/>
                </a:lnTo>
                <a:cubicBezTo>
                  <a:pt x="160565" y="299833"/>
                  <a:pt x="145119" y="299833"/>
                  <a:pt x="131308" y="294234"/>
                </a:cubicBezTo>
                <a:lnTo>
                  <a:pt x="16698" y="247772"/>
                </a:lnTo>
                <a:cubicBezTo>
                  <a:pt x="6604" y="243679"/>
                  <a:pt x="0" y="233876"/>
                  <a:pt x="0" y="222984"/>
                </a:cubicBezTo>
                <a:lnTo>
                  <a:pt x="0" y="75450"/>
                </a:lnTo>
                <a:cubicBezTo>
                  <a:pt x="0" y="64558"/>
                  <a:pt x="6604" y="54754"/>
                  <a:pt x="16698" y="50662"/>
                </a:cubicBezTo>
                <a:lnTo>
                  <a:pt x="131308" y="4199"/>
                </a:lnTo>
                <a:close/>
                <a:moveTo>
                  <a:pt x="165761" y="25446"/>
                </a:moveTo>
                <a:cubicBezTo>
                  <a:pt x="157476" y="22086"/>
                  <a:pt x="148208" y="22086"/>
                  <a:pt x="139922" y="25446"/>
                </a:cubicBezTo>
                <a:lnTo>
                  <a:pt x="110672" y="37303"/>
                </a:lnTo>
                <a:lnTo>
                  <a:pt x="225714" y="82042"/>
                </a:lnTo>
                <a:lnTo>
                  <a:pt x="266510" y="66289"/>
                </a:lnTo>
                <a:lnTo>
                  <a:pt x="165761" y="25446"/>
                </a:lnTo>
                <a:close/>
                <a:moveTo>
                  <a:pt x="193973" y="94297"/>
                </a:moveTo>
                <a:lnTo>
                  <a:pt x="79703" y="49859"/>
                </a:lnTo>
                <a:lnTo>
                  <a:pt x="39590" y="66120"/>
                </a:lnTo>
                <a:lnTo>
                  <a:pt x="152862" y="110170"/>
                </a:lnTo>
                <a:lnTo>
                  <a:pt x="193973" y="94297"/>
                </a:lnTo>
                <a:close/>
                <a:moveTo>
                  <a:pt x="22926" y="222984"/>
                </a:moveTo>
                <a:cubicBezTo>
                  <a:pt x="22926" y="224540"/>
                  <a:pt x="23870" y="225940"/>
                  <a:pt x="25312" y="226525"/>
                </a:cubicBezTo>
                <a:lnTo>
                  <a:pt x="139922" y="272988"/>
                </a:lnTo>
                <a:cubicBezTo>
                  <a:pt x="140405" y="273185"/>
                  <a:pt x="140894" y="273370"/>
                  <a:pt x="141383" y="273543"/>
                </a:cubicBezTo>
                <a:lnTo>
                  <a:pt x="141383" y="130305"/>
                </a:lnTo>
                <a:lnTo>
                  <a:pt x="22926" y="84239"/>
                </a:lnTo>
                <a:lnTo>
                  <a:pt x="22926" y="222984"/>
                </a:lnTo>
                <a:close/>
                <a:moveTo>
                  <a:pt x="165761" y="272988"/>
                </a:moveTo>
                <a:lnTo>
                  <a:pt x="280371" y="226525"/>
                </a:lnTo>
                <a:cubicBezTo>
                  <a:pt x="281814" y="225940"/>
                  <a:pt x="282757" y="224540"/>
                  <a:pt x="282757" y="222984"/>
                </a:cubicBezTo>
                <a:lnTo>
                  <a:pt x="282757" y="84592"/>
                </a:lnTo>
                <a:lnTo>
                  <a:pt x="164309" y="130325"/>
                </a:lnTo>
                <a:lnTo>
                  <a:pt x="164309" y="273539"/>
                </a:lnTo>
                <a:cubicBezTo>
                  <a:pt x="164797" y="273367"/>
                  <a:pt x="165281" y="273183"/>
                  <a:pt x="165761" y="2729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Rectangle: Rounded Corners 57"/>
          <p:cNvSpPr/>
          <p:nvPr/>
        </p:nvSpPr>
        <p:spPr>
          <a:xfrm>
            <a:off x="732960" y="3886200"/>
            <a:ext cx="5730840" cy="1599840"/>
          </a:xfrm>
          <a:prstGeom prst="roundRect">
            <a:avLst>
              <a:gd name="adj" fmla="val 4230"/>
            </a:avLst>
          </a:prstGeom>
          <a:noFill/>
          <a:ln w="19050">
            <a:solidFill>
              <a:srgbClr val="8661c5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TextBox 1"/>
          <p:cNvSpPr/>
          <p:nvPr/>
        </p:nvSpPr>
        <p:spPr>
          <a:xfrm>
            <a:off x="813240" y="4841640"/>
            <a:ext cx="951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Customer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69" name="TextBox 2"/>
          <p:cNvSpPr/>
          <p:nvPr/>
        </p:nvSpPr>
        <p:spPr>
          <a:xfrm>
            <a:off x="997416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0" name="TextBox 3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1" name="TextBox 4"/>
          <p:cNvSpPr/>
          <p:nvPr/>
        </p:nvSpPr>
        <p:spPr>
          <a:xfrm>
            <a:off x="973332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9d9d9"/>
                </a:solidFill>
                <a:latin typeface="Segoe UI"/>
              </a:rPr>
              <a:t>rabbitmq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2" name="TextBox 5"/>
          <p:cNvSpPr/>
          <p:nvPr/>
        </p:nvSpPr>
        <p:spPr>
          <a:xfrm>
            <a:off x="733860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9d9d9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3" name="Graphic 53"/>
          <p:cNvSpPr/>
          <p:nvPr/>
        </p:nvSpPr>
        <p:spPr>
          <a:xfrm>
            <a:off x="10262160" y="3027960"/>
            <a:ext cx="370800" cy="463680"/>
          </a:xfrm>
          <a:custGeom>
            <a:avLst/>
            <a:gdLst/>
            <a:ahLst/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588240" y="457200"/>
            <a:ext cx="1101816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52" strike="noStrike">
                <a:solidFill>
                  <a:srgbClr val="000000"/>
                </a:solidFill>
                <a:latin typeface="Segoe UI Semibold"/>
              </a:rPr>
              <a:t>Flowchart: Building the front-end</a:t>
            </a:r>
            <a:endParaRPr b="0" lang="en-US" sz="3600" spc="-1" strike="noStrike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75" name="Rectangle: Rounded Corners 17"/>
          <p:cNvSpPr/>
          <p:nvPr/>
        </p:nvSpPr>
        <p:spPr>
          <a:xfrm>
            <a:off x="588240" y="1436760"/>
            <a:ext cx="11020680" cy="4831920"/>
          </a:xfrm>
          <a:prstGeom prst="roundRect">
            <a:avLst>
              <a:gd name="adj" fmla="val 3696"/>
            </a:avLst>
          </a:prstGeom>
          <a:solidFill>
            <a:schemeClr val="bg1">
              <a:alpha val="70000"/>
            </a:schemeClr>
          </a:solidFill>
          <a:ln w="6350">
            <a:solidFill>
              <a:srgbClr val="ffffff"/>
            </a:solidFill>
            <a:round/>
          </a:ln>
          <a:effectLst>
            <a:outerShdw algn="ctr" blurRad="228600" rotWithShape="0">
              <a:srgbClr val="000000">
                <a:alpha val="1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76" name="TextBox 18"/>
          <p:cNvSpPr/>
          <p:nvPr/>
        </p:nvSpPr>
        <p:spPr>
          <a:xfrm>
            <a:off x="588240" y="6410160"/>
            <a:ext cx="157212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1"/>
              </a:rPr>
              <a:t>Wireframe Icons &amp; Symbols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77" name="Rectangle: Rounded Corners 21"/>
          <p:cNvSpPr/>
          <p:nvPr/>
        </p:nvSpPr>
        <p:spPr>
          <a:xfrm>
            <a:off x="2955600" y="2772360"/>
            <a:ext cx="8321760" cy="3129840"/>
          </a:xfrm>
          <a:prstGeom prst="roundRect">
            <a:avLst>
              <a:gd name="adj" fmla="val 3278"/>
            </a:avLst>
          </a:prstGeom>
          <a:noFill/>
          <a:ln w="19050">
            <a:solidFill>
              <a:srgbClr val="866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TextBox 26"/>
          <p:cNvSpPr/>
          <p:nvPr/>
        </p:nvSpPr>
        <p:spPr>
          <a:xfrm>
            <a:off x="516276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9" name="TextBox 33"/>
          <p:cNvSpPr/>
          <p:nvPr/>
        </p:nvSpPr>
        <p:spPr>
          <a:xfrm>
            <a:off x="3178800" y="4841640"/>
            <a:ext cx="142848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store-front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ingress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80" name="TextBox 34"/>
          <p:cNvSpPr/>
          <p:nvPr/>
        </p:nvSpPr>
        <p:spPr>
          <a:xfrm>
            <a:off x="2360520" y="6410160"/>
            <a:ext cx="573480" cy="1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661c5"/>
                </a:solidFill>
                <a:uFillTx/>
                <a:latin typeface="Segoe UI"/>
                <a:hlinkClick r:id="rId2"/>
              </a:rPr>
              <a:t>IconCloud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81" name="Graphic 39" descr=""/>
          <p:cNvPicPr/>
          <p:nvPr/>
        </p:nvPicPr>
        <p:blipFill>
          <a:blip r:embed="rId3"/>
          <a:stretch/>
        </p:blipFill>
        <p:spPr>
          <a:xfrm>
            <a:off x="3663360" y="4210920"/>
            <a:ext cx="573120" cy="573120"/>
          </a:xfrm>
          <a:prstGeom prst="rect">
            <a:avLst/>
          </a:prstGeom>
          <a:ln w="0">
            <a:noFill/>
          </a:ln>
        </p:spPr>
      </p:pic>
      <p:pic>
        <p:nvPicPr>
          <p:cNvPr id="682" name="Graphic 40" descr=""/>
          <p:cNvPicPr/>
          <p:nvPr/>
        </p:nvPicPr>
        <p:blipFill>
          <a:blip r:embed="rId4"/>
          <a:stretch/>
        </p:blipFill>
        <p:spPr>
          <a:xfrm>
            <a:off x="10397880" y="5157360"/>
            <a:ext cx="628200" cy="628200"/>
          </a:xfrm>
          <a:prstGeom prst="rect">
            <a:avLst/>
          </a:prstGeom>
          <a:ln w="0">
            <a:noFill/>
          </a:ln>
        </p:spPr>
      </p:pic>
      <p:pic>
        <p:nvPicPr>
          <p:cNvPr id="683" name="Picture 42" descr=""/>
          <p:cNvPicPr/>
          <p:nvPr/>
        </p:nvPicPr>
        <p:blipFill>
          <a:blip r:embed="rId5">
            <a:alphaModFix amt="20000"/>
          </a:blip>
          <a:stretch/>
        </p:blipFill>
        <p:spPr>
          <a:xfrm>
            <a:off x="10162080" y="1552680"/>
            <a:ext cx="590040" cy="590040"/>
          </a:xfrm>
          <a:prstGeom prst="rect">
            <a:avLst/>
          </a:prstGeom>
          <a:ln w="0">
            <a:noFill/>
          </a:ln>
        </p:spPr>
      </p:pic>
      <p:sp>
        <p:nvSpPr>
          <p:cNvPr id="684" name="Straight Arrow Connector 46"/>
          <p:cNvSpPr/>
          <p:nvPr/>
        </p:nvSpPr>
        <p:spPr>
          <a:xfrm>
            <a:off x="1892160" y="4497480"/>
            <a:ext cx="152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Straight Arrow Connector 47"/>
          <p:cNvSpPr/>
          <p:nvPr/>
        </p:nvSpPr>
        <p:spPr>
          <a:xfrm>
            <a:off x="4502160" y="4497480"/>
            <a:ext cx="91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78d4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Straight Arrow Connector 31"/>
          <p:cNvSpPr/>
          <p:nvPr/>
        </p:nvSpPr>
        <p:spPr>
          <a:xfrm flipV="1">
            <a:off x="6454800" y="3263040"/>
            <a:ext cx="1107720" cy="11055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Straight Arrow Connector 31"/>
          <p:cNvSpPr/>
          <p:nvPr/>
        </p:nvSpPr>
        <p:spPr>
          <a:xfrm flipV="1">
            <a:off x="8453520" y="2469600"/>
            <a:ext cx="1560240" cy="66636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Straight Arrow Connector 51"/>
          <p:cNvSpPr/>
          <p:nvPr/>
        </p:nvSpPr>
        <p:spPr>
          <a:xfrm>
            <a:off x="8453520" y="337968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b900">
                <a:alpha val="30000"/>
              </a:srgbClr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Graphic 106"/>
          <p:cNvSpPr/>
          <p:nvPr/>
        </p:nvSpPr>
        <p:spPr>
          <a:xfrm>
            <a:off x="1110960" y="4274280"/>
            <a:ext cx="356760" cy="445680"/>
          </a:xfrm>
          <a:custGeom>
            <a:avLst/>
            <a:gdLst/>
            <a:ahLst/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Graphic 14"/>
          <p:cNvSpPr/>
          <p:nvPr/>
        </p:nvSpPr>
        <p:spPr>
          <a:xfrm>
            <a:off x="5708160" y="4291200"/>
            <a:ext cx="412200" cy="412200"/>
          </a:xfrm>
          <a:custGeom>
            <a:avLst/>
            <a:gdLst/>
            <a:ahLst/>
            <a:rect l="l" t="t" r="r" b="b"/>
            <a:pathLst>
              <a:path w="277924" h="277924">
                <a:moveTo>
                  <a:pt x="0" y="50181"/>
                </a:moveTo>
                <a:cubicBezTo>
                  <a:pt x="0" y="22467"/>
                  <a:pt x="22467" y="0"/>
                  <a:pt x="50181" y="0"/>
                </a:cubicBezTo>
                <a:lnTo>
                  <a:pt x="227744" y="0"/>
                </a:lnTo>
                <a:cubicBezTo>
                  <a:pt x="255457" y="0"/>
                  <a:pt x="277925" y="22467"/>
                  <a:pt x="277925" y="50181"/>
                </a:cubicBezTo>
                <a:lnTo>
                  <a:pt x="277925" y="227744"/>
                </a:lnTo>
                <a:cubicBezTo>
                  <a:pt x="277925" y="255457"/>
                  <a:pt x="255457" y="277925"/>
                  <a:pt x="227744" y="277925"/>
                </a:cubicBezTo>
                <a:lnTo>
                  <a:pt x="50181" y="277925"/>
                </a:lnTo>
                <a:cubicBezTo>
                  <a:pt x="22467" y="277925"/>
                  <a:pt x="0" y="255457"/>
                  <a:pt x="0" y="227744"/>
                </a:cubicBezTo>
                <a:lnTo>
                  <a:pt x="0" y="50181"/>
                </a:lnTo>
                <a:close/>
                <a:moveTo>
                  <a:pt x="50181" y="23160"/>
                </a:moveTo>
                <a:cubicBezTo>
                  <a:pt x="35258" y="23160"/>
                  <a:pt x="23160" y="35258"/>
                  <a:pt x="23160" y="50181"/>
                </a:cubicBezTo>
                <a:lnTo>
                  <a:pt x="23160" y="54041"/>
                </a:lnTo>
                <a:lnTo>
                  <a:pt x="254764" y="54041"/>
                </a:lnTo>
                <a:lnTo>
                  <a:pt x="254764" y="50181"/>
                </a:lnTo>
                <a:cubicBezTo>
                  <a:pt x="254764" y="35258"/>
                  <a:pt x="242667" y="23160"/>
                  <a:pt x="227744" y="23160"/>
                </a:cubicBezTo>
                <a:lnTo>
                  <a:pt x="50181" y="23160"/>
                </a:lnTo>
                <a:close/>
                <a:moveTo>
                  <a:pt x="23160" y="227744"/>
                </a:moveTo>
                <a:cubicBezTo>
                  <a:pt x="23160" y="242667"/>
                  <a:pt x="35258" y="254764"/>
                  <a:pt x="50181" y="254764"/>
                </a:cubicBezTo>
                <a:lnTo>
                  <a:pt x="227744" y="254764"/>
                </a:lnTo>
                <a:cubicBezTo>
                  <a:pt x="242667" y="254764"/>
                  <a:pt x="254764" y="242667"/>
                  <a:pt x="254764" y="227744"/>
                </a:cubicBezTo>
                <a:lnTo>
                  <a:pt x="254764" y="77201"/>
                </a:lnTo>
                <a:lnTo>
                  <a:pt x="23160" y="77201"/>
                </a:lnTo>
                <a:lnTo>
                  <a:pt x="23160" y="227744"/>
                </a:lnTo>
                <a:close/>
                <a:moveTo>
                  <a:pt x="59445" y="100362"/>
                </a:moveTo>
                <a:lnTo>
                  <a:pt x="110398" y="100362"/>
                </a:lnTo>
                <a:cubicBezTo>
                  <a:pt x="117645" y="100362"/>
                  <a:pt x="123522" y="106238"/>
                  <a:pt x="123522" y="113486"/>
                </a:cubicBezTo>
                <a:lnTo>
                  <a:pt x="123522" y="218480"/>
                </a:lnTo>
                <a:cubicBezTo>
                  <a:pt x="123522" y="225727"/>
                  <a:pt x="117645" y="231604"/>
                  <a:pt x="110398" y="231604"/>
                </a:cubicBezTo>
                <a:lnTo>
                  <a:pt x="59445" y="231604"/>
                </a:lnTo>
                <a:cubicBezTo>
                  <a:pt x="52197" y="231604"/>
                  <a:pt x="46321" y="225727"/>
                  <a:pt x="46321" y="218480"/>
                </a:cubicBezTo>
                <a:lnTo>
                  <a:pt x="46321" y="113486"/>
                </a:lnTo>
                <a:cubicBezTo>
                  <a:pt x="46321" y="106238"/>
                  <a:pt x="52197" y="100362"/>
                  <a:pt x="59445" y="100362"/>
                </a:cubicBezTo>
                <a:close/>
                <a:moveTo>
                  <a:pt x="69481" y="208443"/>
                </a:moveTo>
                <a:lnTo>
                  <a:pt x="100362" y="208443"/>
                </a:lnTo>
                <a:lnTo>
                  <a:pt x="100362" y="123522"/>
                </a:lnTo>
                <a:lnTo>
                  <a:pt x="69481" y="123522"/>
                </a:lnTo>
                <a:lnTo>
                  <a:pt x="69481" y="208443"/>
                </a:lnTo>
                <a:close/>
                <a:moveTo>
                  <a:pt x="138962" y="111942"/>
                </a:moveTo>
                <a:cubicBezTo>
                  <a:pt x="138962" y="105546"/>
                  <a:pt x="144147" y="100362"/>
                  <a:pt x="150542" y="100362"/>
                </a:cubicBezTo>
                <a:lnTo>
                  <a:pt x="220024" y="100362"/>
                </a:lnTo>
                <a:cubicBezTo>
                  <a:pt x="226419" y="100362"/>
                  <a:pt x="231604" y="105546"/>
                  <a:pt x="231604" y="111942"/>
                </a:cubicBezTo>
                <a:cubicBezTo>
                  <a:pt x="231604" y="118337"/>
                  <a:pt x="226419" y="123522"/>
                  <a:pt x="220024" y="123522"/>
                </a:cubicBezTo>
                <a:lnTo>
                  <a:pt x="150542" y="123522"/>
                </a:lnTo>
                <a:cubicBezTo>
                  <a:pt x="144147" y="123522"/>
                  <a:pt x="138962" y="118337"/>
                  <a:pt x="138962" y="111942"/>
                </a:cubicBezTo>
                <a:close/>
                <a:moveTo>
                  <a:pt x="150542" y="146682"/>
                </a:moveTo>
                <a:cubicBezTo>
                  <a:pt x="144147" y="146682"/>
                  <a:pt x="138962" y="151867"/>
                  <a:pt x="138962" y="158263"/>
                </a:cubicBezTo>
                <a:cubicBezTo>
                  <a:pt x="138962" y="164658"/>
                  <a:pt x="144147" y="169843"/>
                  <a:pt x="150542" y="169843"/>
                </a:cubicBezTo>
                <a:lnTo>
                  <a:pt x="204583" y="169843"/>
                </a:lnTo>
                <a:cubicBezTo>
                  <a:pt x="210979" y="169843"/>
                  <a:pt x="216164" y="164658"/>
                  <a:pt x="216164" y="158263"/>
                </a:cubicBezTo>
                <a:cubicBezTo>
                  <a:pt x="216164" y="151867"/>
                  <a:pt x="210979" y="146682"/>
                  <a:pt x="204583" y="146682"/>
                </a:cubicBezTo>
                <a:lnTo>
                  <a:pt x="150542" y="1466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Graphic 42"/>
          <p:cNvSpPr/>
          <p:nvPr/>
        </p:nvSpPr>
        <p:spPr>
          <a:xfrm>
            <a:off x="7847640" y="3067200"/>
            <a:ext cx="430200" cy="384840"/>
          </a:xfrm>
          <a:custGeom>
            <a:avLst/>
            <a:gdLst/>
            <a:ahLst/>
            <a:rect l="l" t="t" r="r" b="b"/>
            <a:pathLst>
              <a:path w="267090" h="238960">
                <a:moveTo>
                  <a:pt x="0" y="41702"/>
                </a:moveTo>
                <a:cubicBezTo>
                  <a:pt x="0" y="18670"/>
                  <a:pt x="18670" y="0"/>
                  <a:pt x="41702" y="0"/>
                </a:cubicBezTo>
                <a:lnTo>
                  <a:pt x="214925" y="0"/>
                </a:lnTo>
                <a:cubicBezTo>
                  <a:pt x="237956" y="0"/>
                  <a:pt x="256627" y="18670"/>
                  <a:pt x="256627" y="41702"/>
                </a:cubicBezTo>
                <a:lnTo>
                  <a:pt x="256627" y="113039"/>
                </a:lnTo>
                <a:cubicBezTo>
                  <a:pt x="250926" y="107568"/>
                  <a:pt x="244450" y="102900"/>
                  <a:pt x="237380" y="99214"/>
                </a:cubicBezTo>
                <a:lnTo>
                  <a:pt x="237380" y="41702"/>
                </a:lnTo>
                <a:cubicBezTo>
                  <a:pt x="237380" y="29300"/>
                  <a:pt x="227326" y="19247"/>
                  <a:pt x="214925" y="19247"/>
                </a:cubicBezTo>
                <a:lnTo>
                  <a:pt x="41702" y="19247"/>
                </a:lnTo>
                <a:cubicBezTo>
                  <a:pt x="29300" y="19247"/>
                  <a:pt x="19247" y="29300"/>
                  <a:pt x="19247" y="41702"/>
                </a:cubicBezTo>
                <a:lnTo>
                  <a:pt x="19247" y="163600"/>
                </a:lnTo>
                <a:cubicBezTo>
                  <a:pt x="19247" y="176001"/>
                  <a:pt x="29300" y="186054"/>
                  <a:pt x="41702" y="186054"/>
                </a:cubicBezTo>
                <a:lnTo>
                  <a:pt x="116462" y="186054"/>
                </a:lnTo>
                <a:cubicBezTo>
                  <a:pt x="117499" y="192768"/>
                  <a:pt x="119337" y="199217"/>
                  <a:pt x="121875" y="205301"/>
                </a:cubicBezTo>
                <a:lnTo>
                  <a:pt x="41702" y="205301"/>
                </a:lnTo>
                <a:cubicBezTo>
                  <a:pt x="18670" y="205301"/>
                  <a:pt x="0" y="186630"/>
                  <a:pt x="0" y="163600"/>
                </a:cubicBezTo>
                <a:lnTo>
                  <a:pt x="0" y="41702"/>
                </a:lnTo>
                <a:close/>
                <a:moveTo>
                  <a:pt x="157546" y="128000"/>
                </a:moveTo>
                <a:cubicBezTo>
                  <a:pt x="161585" y="141990"/>
                  <a:pt x="153188" y="156533"/>
                  <a:pt x="139053" y="160030"/>
                </a:cubicBezTo>
                <a:lnTo>
                  <a:pt x="131557" y="161885"/>
                </a:lnTo>
                <a:cubicBezTo>
                  <a:pt x="130981" y="165577"/>
                  <a:pt x="130682" y="169363"/>
                  <a:pt x="130682" y="173224"/>
                </a:cubicBezTo>
                <a:cubicBezTo>
                  <a:pt x="130682" y="177261"/>
                  <a:pt x="131009" y="181219"/>
                  <a:pt x="131639" y="185073"/>
                </a:cubicBezTo>
                <a:lnTo>
                  <a:pt x="138560" y="186740"/>
                </a:lnTo>
                <a:cubicBezTo>
                  <a:pt x="152835" y="190177"/>
                  <a:pt x="161322" y="204869"/>
                  <a:pt x="157166" y="218953"/>
                </a:cubicBezTo>
                <a:lnTo>
                  <a:pt x="154775" y="227052"/>
                </a:lnTo>
                <a:cubicBezTo>
                  <a:pt x="160410" y="232001"/>
                  <a:pt x="166832" y="236018"/>
                  <a:pt x="173818" y="238877"/>
                </a:cubicBezTo>
                <a:lnTo>
                  <a:pt x="180148" y="232221"/>
                </a:lnTo>
                <a:cubicBezTo>
                  <a:pt x="190267" y="221580"/>
                  <a:pt x="207234" y="221583"/>
                  <a:pt x="217347" y="232228"/>
                </a:cubicBezTo>
                <a:lnTo>
                  <a:pt x="223746" y="238960"/>
                </a:lnTo>
                <a:cubicBezTo>
                  <a:pt x="230721" y="236135"/>
                  <a:pt x="237137" y="232155"/>
                  <a:pt x="242774" y="227247"/>
                </a:cubicBezTo>
                <a:lnTo>
                  <a:pt x="240232" y="218446"/>
                </a:lnTo>
                <a:cubicBezTo>
                  <a:pt x="236194" y="204457"/>
                  <a:pt x="244591" y="189913"/>
                  <a:pt x="258725" y="186416"/>
                </a:cubicBezTo>
                <a:lnTo>
                  <a:pt x="266214" y="184563"/>
                </a:lnTo>
                <a:cubicBezTo>
                  <a:pt x="266792" y="180872"/>
                  <a:pt x="267091" y="177084"/>
                  <a:pt x="267091" y="173224"/>
                </a:cubicBezTo>
                <a:cubicBezTo>
                  <a:pt x="267091" y="169185"/>
                  <a:pt x="266762" y="165225"/>
                  <a:pt x="266133" y="161372"/>
                </a:cubicBezTo>
                <a:lnTo>
                  <a:pt x="259217" y="159706"/>
                </a:lnTo>
                <a:cubicBezTo>
                  <a:pt x="244942" y="156269"/>
                  <a:pt x="236457" y="141577"/>
                  <a:pt x="240612" y="127495"/>
                </a:cubicBezTo>
                <a:lnTo>
                  <a:pt x="243001" y="119399"/>
                </a:lnTo>
                <a:cubicBezTo>
                  <a:pt x="237367" y="114450"/>
                  <a:pt x="230945" y="110432"/>
                  <a:pt x="223957" y="107571"/>
                </a:cubicBezTo>
                <a:lnTo>
                  <a:pt x="217630" y="114226"/>
                </a:lnTo>
                <a:cubicBezTo>
                  <a:pt x="207511" y="124866"/>
                  <a:pt x="190545" y="124863"/>
                  <a:pt x="180430" y="114219"/>
                </a:cubicBezTo>
                <a:lnTo>
                  <a:pt x="174030" y="107484"/>
                </a:lnTo>
                <a:cubicBezTo>
                  <a:pt x="167055" y="110310"/>
                  <a:pt x="160641" y="114290"/>
                  <a:pt x="155004" y="119195"/>
                </a:cubicBezTo>
                <a:lnTo>
                  <a:pt x="157546" y="128000"/>
                </a:lnTo>
                <a:close/>
                <a:moveTo>
                  <a:pt x="198886" y="192471"/>
                </a:moveTo>
                <a:cubicBezTo>
                  <a:pt x="188613" y="192471"/>
                  <a:pt x="180285" y="183854"/>
                  <a:pt x="180285" y="173224"/>
                </a:cubicBezTo>
                <a:cubicBezTo>
                  <a:pt x="180285" y="162594"/>
                  <a:pt x="188613" y="153977"/>
                  <a:pt x="198886" y="153977"/>
                </a:cubicBezTo>
                <a:cubicBezTo>
                  <a:pt x="209160" y="153977"/>
                  <a:pt x="217487" y="162594"/>
                  <a:pt x="217487" y="173224"/>
                </a:cubicBezTo>
                <a:cubicBezTo>
                  <a:pt x="217487" y="183854"/>
                  <a:pt x="209160" y="192471"/>
                  <a:pt x="198886" y="1924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Rectangle: Rounded Corners 57"/>
          <p:cNvSpPr/>
          <p:nvPr/>
        </p:nvSpPr>
        <p:spPr>
          <a:xfrm>
            <a:off x="732960" y="3886200"/>
            <a:ext cx="8337600" cy="1929960"/>
          </a:xfrm>
          <a:prstGeom prst="roundRect">
            <a:avLst>
              <a:gd name="adj" fmla="val 3243"/>
            </a:avLst>
          </a:prstGeom>
          <a:noFill/>
          <a:ln w="19050">
            <a:solidFill>
              <a:srgbClr val="ff5c39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TextBox 58"/>
          <p:cNvSpPr/>
          <p:nvPr/>
        </p:nvSpPr>
        <p:spPr>
          <a:xfrm>
            <a:off x="7348320" y="549576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product-service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4" name="Straight Arrow Connector 31"/>
          <p:cNvSpPr/>
          <p:nvPr/>
        </p:nvSpPr>
        <p:spPr>
          <a:xfrm>
            <a:off x="6454800" y="4610160"/>
            <a:ext cx="1107720" cy="50868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5c39"/>
            </a:solidFill>
            <a:round/>
            <a:headEnd len="med" type="triangle" w="lg"/>
            <a:tailEnd len="med"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Graphic 101"/>
          <p:cNvSpPr/>
          <p:nvPr/>
        </p:nvSpPr>
        <p:spPr>
          <a:xfrm>
            <a:off x="7851240" y="4935960"/>
            <a:ext cx="423000" cy="412920"/>
          </a:xfrm>
          <a:custGeom>
            <a:avLst/>
            <a:gdLst/>
            <a:ahLst/>
            <a:rect l="l" t="t" r="r" b="b"/>
            <a:pathLst>
              <a:path w="305683" h="298433">
                <a:moveTo>
                  <a:pt x="131308" y="4199"/>
                </a:moveTo>
                <a:cubicBezTo>
                  <a:pt x="145119" y="-1400"/>
                  <a:pt x="160565" y="-1400"/>
                  <a:pt x="174376" y="4199"/>
                </a:cubicBezTo>
                <a:lnTo>
                  <a:pt x="288985" y="50662"/>
                </a:lnTo>
                <a:cubicBezTo>
                  <a:pt x="299079" y="54754"/>
                  <a:pt x="305683" y="64558"/>
                  <a:pt x="305683" y="75450"/>
                </a:cubicBezTo>
                <a:lnTo>
                  <a:pt x="305683" y="222984"/>
                </a:lnTo>
                <a:cubicBezTo>
                  <a:pt x="305683" y="233876"/>
                  <a:pt x="299079" y="243679"/>
                  <a:pt x="288985" y="247772"/>
                </a:cubicBezTo>
                <a:lnTo>
                  <a:pt x="174376" y="294234"/>
                </a:lnTo>
                <a:cubicBezTo>
                  <a:pt x="160565" y="299833"/>
                  <a:pt x="145119" y="299833"/>
                  <a:pt x="131308" y="294234"/>
                </a:cubicBezTo>
                <a:lnTo>
                  <a:pt x="16698" y="247772"/>
                </a:lnTo>
                <a:cubicBezTo>
                  <a:pt x="6604" y="243679"/>
                  <a:pt x="0" y="233876"/>
                  <a:pt x="0" y="222984"/>
                </a:cubicBezTo>
                <a:lnTo>
                  <a:pt x="0" y="75450"/>
                </a:lnTo>
                <a:cubicBezTo>
                  <a:pt x="0" y="64558"/>
                  <a:pt x="6604" y="54754"/>
                  <a:pt x="16698" y="50662"/>
                </a:cubicBezTo>
                <a:lnTo>
                  <a:pt x="131308" y="4199"/>
                </a:lnTo>
                <a:close/>
                <a:moveTo>
                  <a:pt x="165761" y="25446"/>
                </a:moveTo>
                <a:cubicBezTo>
                  <a:pt x="157476" y="22086"/>
                  <a:pt x="148208" y="22086"/>
                  <a:pt x="139922" y="25446"/>
                </a:cubicBezTo>
                <a:lnTo>
                  <a:pt x="110672" y="37303"/>
                </a:lnTo>
                <a:lnTo>
                  <a:pt x="225714" y="82042"/>
                </a:lnTo>
                <a:lnTo>
                  <a:pt x="266510" y="66289"/>
                </a:lnTo>
                <a:lnTo>
                  <a:pt x="165761" y="25446"/>
                </a:lnTo>
                <a:close/>
                <a:moveTo>
                  <a:pt x="193973" y="94297"/>
                </a:moveTo>
                <a:lnTo>
                  <a:pt x="79703" y="49859"/>
                </a:lnTo>
                <a:lnTo>
                  <a:pt x="39590" y="66120"/>
                </a:lnTo>
                <a:lnTo>
                  <a:pt x="152862" y="110170"/>
                </a:lnTo>
                <a:lnTo>
                  <a:pt x="193973" y="94297"/>
                </a:lnTo>
                <a:close/>
                <a:moveTo>
                  <a:pt x="22926" y="222984"/>
                </a:moveTo>
                <a:cubicBezTo>
                  <a:pt x="22926" y="224540"/>
                  <a:pt x="23870" y="225940"/>
                  <a:pt x="25312" y="226525"/>
                </a:cubicBezTo>
                <a:lnTo>
                  <a:pt x="139922" y="272988"/>
                </a:lnTo>
                <a:cubicBezTo>
                  <a:pt x="140405" y="273185"/>
                  <a:pt x="140894" y="273370"/>
                  <a:pt x="141383" y="273543"/>
                </a:cubicBezTo>
                <a:lnTo>
                  <a:pt x="141383" y="130305"/>
                </a:lnTo>
                <a:lnTo>
                  <a:pt x="22926" y="84239"/>
                </a:lnTo>
                <a:lnTo>
                  <a:pt x="22926" y="222984"/>
                </a:lnTo>
                <a:close/>
                <a:moveTo>
                  <a:pt x="165761" y="272988"/>
                </a:moveTo>
                <a:lnTo>
                  <a:pt x="280371" y="226525"/>
                </a:lnTo>
                <a:cubicBezTo>
                  <a:pt x="281814" y="225940"/>
                  <a:pt x="282757" y="224540"/>
                  <a:pt x="282757" y="222984"/>
                </a:cubicBezTo>
                <a:lnTo>
                  <a:pt x="282757" y="84592"/>
                </a:lnTo>
                <a:lnTo>
                  <a:pt x="164309" y="130325"/>
                </a:lnTo>
                <a:lnTo>
                  <a:pt x="164309" y="273539"/>
                </a:lnTo>
                <a:cubicBezTo>
                  <a:pt x="164797" y="273367"/>
                  <a:pt x="165281" y="273183"/>
                  <a:pt x="165761" y="27298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TextBox 1"/>
          <p:cNvSpPr/>
          <p:nvPr/>
        </p:nvSpPr>
        <p:spPr>
          <a:xfrm>
            <a:off x="813240" y="4841640"/>
            <a:ext cx="951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Customer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7" name="TextBox 2"/>
          <p:cNvSpPr/>
          <p:nvPr/>
        </p:nvSpPr>
        <p:spPr>
          <a:xfrm>
            <a:off x="9974160" y="2225160"/>
            <a:ext cx="96660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External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bfbfbf"/>
                </a:solidFill>
                <a:latin typeface="Segoe UI"/>
              </a:rPr>
              <a:t>endpoint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8" name="TextBox 3"/>
          <p:cNvSpPr/>
          <p:nvPr/>
        </p:nvSpPr>
        <p:spPr>
          <a:xfrm>
            <a:off x="10170720" y="5925960"/>
            <a:ext cx="10828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Segoe UI"/>
              </a:rPr>
              <a:t>AKS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99" name="TextBox 4"/>
          <p:cNvSpPr/>
          <p:nvPr/>
        </p:nvSpPr>
        <p:spPr>
          <a:xfrm>
            <a:off x="973332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9d9d9"/>
                </a:solidFill>
                <a:latin typeface="Segoe UI"/>
              </a:rPr>
              <a:t>rabbitmq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0" name="TextBox 5"/>
          <p:cNvSpPr/>
          <p:nvPr/>
        </p:nvSpPr>
        <p:spPr>
          <a:xfrm>
            <a:off x="7338600" y="3565440"/>
            <a:ext cx="14284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d9d9d9"/>
                </a:solidFill>
                <a:latin typeface="Segoe UI"/>
              </a:rPr>
              <a:t>order-service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1" name="Graphic 53"/>
          <p:cNvSpPr/>
          <p:nvPr/>
        </p:nvSpPr>
        <p:spPr>
          <a:xfrm>
            <a:off x="10262160" y="3027960"/>
            <a:ext cx="370800" cy="463680"/>
          </a:xfrm>
          <a:custGeom>
            <a:avLst/>
            <a:gdLst/>
            <a:ahLst/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0000"/>
            </a:schemeClr>
          </a:solidFill>
          <a:ln w="15081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662086A5638B408343D69DB29B5F58" ma:contentTypeVersion="37" ma:contentTypeDescription="Create a new document." ma:contentTypeScope="" ma:versionID="b886592819e534a06d185c272ca5fa19">
  <xsd:schema xmlns:xsd="http://www.w3.org/2001/XMLSchema" xmlns:xs="http://www.w3.org/2001/XMLSchema" xmlns:p="http://schemas.microsoft.com/office/2006/metadata/properties" xmlns:ns1="http://schemas.microsoft.com/sharepoint/v3" xmlns:ns2="338c33b1-00ee-44b2-91de-83e604d17bdf" xmlns:ns3="0dc5849e-c0c5-4435-84a9-9caba9544045" xmlns:ns4="230e9df3-be65-4c73-a93b-d1236ebd677e" targetNamespace="http://schemas.microsoft.com/office/2006/metadata/properties" ma:root="true" ma:fieldsID="0b1971b60973b58bf0e8cc365c2e2308" ns1:_="" ns2:_="" ns3:_="" ns4:_="">
    <xsd:import namespace="http://schemas.microsoft.com/sharepoint/v3"/>
    <xsd:import namespace="338c33b1-00ee-44b2-91de-83e604d17bdf"/>
    <xsd:import namespace="0dc5849e-c0c5-4435-84a9-9caba95440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OneNoteFluid_FileOrder" minOccurs="0"/>
                <xsd:element ref="ns2:MediaServiceDocTags" minOccurs="0"/>
                <xsd:element ref="ns2:_Flow_SignoffStatus" minOccurs="0"/>
                <xsd:element ref="ns2:Status"/>
                <xsd:element ref="ns2:Approvalrequestedfrom" minOccurs="0"/>
                <xsd:element ref="ns2:Approvaldate" minOccurs="0"/>
                <xsd:element ref="ns2:Action" minOccurs="0"/>
                <xsd:element ref="ns2:Approval" minOccurs="0"/>
                <xsd:element ref="ns2:MediaServiceObjectDetectorVersions" minOccurs="0"/>
                <xsd:element ref="ns2:Change_x0020_Owner" minOccurs="0"/>
                <xsd:element ref="ns2:MediaServiceBillingMetadata" minOccurs="0"/>
                <xsd:element ref="ns2:PRDOwner" minOccurs="0"/>
                <xsd:element ref="ns2:Feedbackdate" minOccurs="0"/>
                <xsd:element ref="ns2:Draftdate" minOccurs="0"/>
                <xsd:element ref="ns2:AwaitingApprovaldate" minOccurs="0"/>
                <xsd:element ref="ns2:Archiveddate" minOccurs="0"/>
                <xsd:element ref="ns2:Collaborato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8c33b1-00ee-44b2-91de-83e604d17b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OneNoteFluid_FileOrder" ma:index="26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_Flow_SignoffStatus" ma:index="28" nillable="true" ma:displayName="Sign-off status" ma:internalName="Sign_x002d_off_x0020_status">
      <xsd:simpleType>
        <xsd:restriction base="dms:Text"/>
      </xsd:simpleType>
    </xsd:element>
    <xsd:element name="Status" ma:index="29" ma:displayName="Status" ma:default="Draft" ma:format="Dropdown" ma:indexed="true" ma:internalName="Status">
      <xsd:simpleType>
        <xsd:restriction base="dms:Choice">
          <xsd:enumeration value="Draft"/>
          <xsd:enumeration value="Feedback"/>
          <xsd:enumeration value="Awaiting Approval"/>
          <xsd:enumeration value="Approved"/>
          <xsd:enumeration value="Archived"/>
        </xsd:restriction>
      </xsd:simpleType>
    </xsd:element>
    <xsd:element name="Approvalrequestedfrom" ma:index="30" nillable="true" ma:displayName="Approval requested from" ma:format="Dropdown" ma:list="UserInfo" ma:SharePointGroup="0" ma:internalName="Approvalrequestedfrom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aldate" ma:index="31" nillable="true" ma:displayName="Approval date" ma:format="DateOnly" ma:internalName="Approvaldate">
      <xsd:simpleType>
        <xsd:restriction base="dms:DateTime"/>
      </xsd:simpleType>
    </xsd:element>
    <xsd:element name="Action" ma:index="32" nillable="true" ma:displayName="Feedback" ma:format="Hyperlink" ma:internalName="Ac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Approval" ma:index="33" nillable="true" ma:displayName="Approval" ma:format="Hyperlink" ma:internalName="Approva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3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hange_x0020_Owner" ma:index="35" nillable="true" ma:displayName="Change Owner" ma:format="Hyperlink" ma:internalName="Change_x0020_Owner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BillingMetadata" ma:index="36" nillable="true" ma:displayName="MediaServiceBillingMetadata" ma:hidden="true" ma:internalName="MediaServiceBillingMetadata" ma:readOnly="true">
      <xsd:simpleType>
        <xsd:restriction base="dms:Text"/>
      </xsd:simpleType>
    </xsd:element>
    <xsd:element name="PRDOwner" ma:index="37" nillable="true" ma:displayName="Owner" ma:description="Actual PRD owner, in case it is different from the creator" ma:format="Dropdown" ma:list="UserInfo" ma:SharePointGroup="0" ma:internalName="PRD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eedbackdate" ma:index="39" nillable="true" ma:displayName="Feedback date" ma:format="DateOnly" ma:internalName="Feedbackdate">
      <xsd:simpleType>
        <xsd:restriction base="dms:DateTime"/>
      </xsd:simpleType>
    </xsd:element>
    <xsd:element name="Draftdate" ma:index="40" nillable="true" ma:displayName="Draft date" ma:format="DateOnly" ma:internalName="Draftdate">
      <xsd:simpleType>
        <xsd:restriction base="dms:DateTime"/>
      </xsd:simpleType>
    </xsd:element>
    <xsd:element name="AwaitingApprovaldate" ma:index="41" nillable="true" ma:displayName="Awaiting Approval date" ma:format="DateOnly" ma:internalName="AwaitingApprovaldate">
      <xsd:simpleType>
        <xsd:restriction base="dms:DateTime"/>
      </xsd:simpleType>
    </xsd:element>
    <xsd:element name="Archiveddate" ma:index="42" nillable="true" ma:displayName="Archived date" ma:format="DateOnly" ma:internalName="Archiveddate">
      <xsd:simpleType>
        <xsd:restriction base="dms:DateTime"/>
      </xsd:simpleType>
    </xsd:element>
    <xsd:element name="Collaborators" ma:index="43" nillable="true" ma:displayName="Collaborators" ma:format="Dropdown" ma:list="UserInfo" ma:SharePointGroup="0" ma:internalName="Collaborato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c5849e-c0c5-4435-84a9-9caba954404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5ed2a3b-c2ed-4aa9-9a1e-f241804f3c2c}" ma:internalName="TaxCatchAll" ma:showField="CatchAllData" ma:web="0dc5849e-c0c5-4435-84a9-9caba95440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38c33b1-00ee-44b2-91de-83e604d17bdf">
      <Terms xmlns="http://schemas.microsoft.com/office/infopath/2007/PartnerControls"/>
    </lcf76f155ced4ddcb4097134ff3c332f>
    <TaxCatchAll xmlns="230e9df3-be65-4c73-a93b-d1236ebd677e" xsi:nil="true"/>
    <OneNoteFluid_FileOrder xmlns="338c33b1-00ee-44b2-91de-83e604d17bdf" xsi:nil="true"/>
    <PRDOwner xmlns="338c33b1-00ee-44b2-91de-83e604d17bdf">
      <UserInfo>
        <DisplayName/>
        <AccountId xsi:nil="true"/>
        <AccountType/>
      </UserInfo>
    </PRDOwner>
    <Collaborators xmlns="338c33b1-00ee-44b2-91de-83e604d17bdf">
      <UserInfo>
        <DisplayName/>
        <AccountId xsi:nil="true"/>
        <AccountType/>
      </UserInfo>
    </Collaborators>
    <Change_x0020_Owner xmlns="338c33b1-00ee-44b2-91de-83e604d17bdf">
      <Url xsi:nil="true"/>
      <Description xsi:nil="true"/>
    </Change_x0020_Owner>
    <Approvalrequestedfrom xmlns="338c33b1-00ee-44b2-91de-83e604d17bdf">
      <UserInfo>
        <DisplayName/>
        <AccountId xsi:nil="true"/>
        <AccountType/>
      </UserInfo>
    </Approvalrequestedfrom>
    <Action xmlns="338c33b1-00ee-44b2-91de-83e604d17bdf">
      <Url xsi:nil="true"/>
      <Description xsi:nil="true"/>
    </Action>
    <Approvaldate xmlns="338c33b1-00ee-44b2-91de-83e604d17bdf" xsi:nil="true"/>
    <AwaitingApprovaldate xmlns="338c33b1-00ee-44b2-91de-83e604d17bdf" xsi:nil="true"/>
    <Status xmlns="338c33b1-00ee-44b2-91de-83e604d17bdf">Draft</Status>
    <MediaServiceKeyPoints xmlns="338c33b1-00ee-44b2-91de-83e604d17bdf" xsi:nil="true"/>
    <Draftdate xmlns="338c33b1-00ee-44b2-91de-83e604d17bdf" xsi:nil="true"/>
    <Feedbackdate xmlns="338c33b1-00ee-44b2-91de-83e604d17bdf" xsi:nil="true"/>
    <Archiveddate xmlns="338c33b1-00ee-44b2-91de-83e604d17bdf" xsi:nil="true"/>
    <Approval xmlns="338c33b1-00ee-44b2-91de-83e604d17bdf">
      <Url xsi:nil="true"/>
      <Description xsi:nil="true"/>
    </Approval>
    <_Flow_SignoffStatus xmlns="338c33b1-00ee-44b2-91de-83e604d17bdf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391307-9E3E-45FE-A953-80BA446243C9}">
  <ds:schemaRefs>
    <ds:schemaRef ds:uri="0dc5849e-c0c5-4435-84a9-9caba9544045"/>
    <ds:schemaRef ds:uri="230e9df3-be65-4c73-a93b-d1236ebd677e"/>
    <ds:schemaRef ds:uri="338c33b1-00ee-44b2-91de-83e604d17b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0dc5849e-c0c5-4435-84a9-9caba9544045"/>
    <ds:schemaRef ds:uri="230e9df3-be65-4c73-a93b-d1236ebd677e"/>
    <ds:schemaRef ds:uri="338c33b1-00ee-44b2-91de-83e604d17b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Build_2025_16-9 Event-template</Template>
  <Manager>&lt;Comms manager name here&gt;</Manager>
  <TotalTime>2</TotalTime>
  <Application>LibreOffice/7.3.7.2$Linux_X86_64 LibreOffice_project/30$Build-2</Application>
  <AppVersion>15.0000</AppVersion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2025-04-28T17:50:38Z</dcterms:created>
  <dc:creator>Aritra Ghosh</dc:creator>
  <dc:description/>
  <cp:keywords>Microsoft Build</cp:keywords>
  <dc:language>en-US</dc:language>
  <cp:lastModifiedBy/>
  <cp:lastPrinted>2023-02-15T20:48:24Z</cp:lastPrinted>
  <dcterms:modified xsi:type="dcterms:W3CDTF">2025-05-23T16:07:41Z</dcterms:modified>
  <cp:revision>3</cp:revision>
  <dc:subject>Microsoft Build</dc:subject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dience">
    <vt:lpwstr/>
  </property>
  <property fmtid="{D5CDD505-2E9C-101B-9397-08002B2CF9AE}" pid="3" name="Campaign">
    <vt:lpwstr/>
  </property>
  <property fmtid="{D5CDD505-2E9C-101B-9397-08002B2CF9AE}" pid="4" name="ContentTypeId">
    <vt:lpwstr>0x01010090662086A5638B408343D69DB29B5F58</vt:lpwstr>
  </property>
  <property fmtid="{D5CDD505-2E9C-101B-9397-08002B2CF9AE}" pid="5" name="Event Location">
    <vt:lpwstr/>
  </property>
  <property fmtid="{D5CDD505-2E9C-101B-9397-08002B2CF9AE}" pid="6" name="Event Venue">
    <vt:lpwstr/>
  </property>
  <property fmtid="{D5CDD505-2E9C-101B-9397-08002B2CF9AE}" pid="7" name="Event1">
    <vt:lpwstr>622;#Unassigned|2c8af875-f38a-40b8-a0a9-056aed3fc8c0</vt:lpwstr>
  </property>
  <property fmtid="{D5CDD505-2E9C-101B-9397-08002B2CF9AE}" pid="8" name="HiddenSlides">
    <vt:i4>20</vt:i4>
  </property>
  <property fmtid="{D5CDD505-2E9C-101B-9397-08002B2CF9AE}" pid="9" name="IsMyDocuments">
    <vt:bool>1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ediaServiceImageTags">
    <vt:lpwstr/>
  </property>
  <property fmtid="{D5CDD505-2E9C-101B-9397-08002B2CF9AE}" pid="17" name="Metadata">
    <vt:lpwstr/>
  </property>
  <property fmtid="{D5CDD505-2E9C-101B-9397-08002B2CF9AE}" pid="18" name="Notes">
    <vt:i4>59</vt:i4>
  </property>
  <property fmtid="{D5CDD505-2E9C-101B-9397-08002B2CF9AE}" pid="19" name="PresentationFormat">
    <vt:lpwstr>Widescreen</vt:lpwstr>
  </property>
  <property fmtid="{D5CDD505-2E9C-101B-9397-08002B2CF9AE}" pid="20" name="Product">
    <vt:lpwstr/>
  </property>
  <property fmtid="{D5CDD505-2E9C-101B-9397-08002B2CF9AE}" pid="21" name="Sensitivity">
    <vt:lpwstr>General</vt:lpwstr>
  </property>
  <property fmtid="{D5CDD505-2E9C-101B-9397-08002B2CF9AE}" pid="22" name="Slides">
    <vt:i4>59</vt:i4>
  </property>
  <property fmtid="{D5CDD505-2E9C-101B-9397-08002B2CF9AE}" pid="23" name="Track">
    <vt:lpwstr/>
  </property>
</Properties>
</file>